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2" r:id="rId4"/>
    <p:sldId id="266" r:id="rId5"/>
    <p:sldId id="258" r:id="rId6"/>
    <p:sldId id="259" r:id="rId7"/>
    <p:sldId id="267" r:id="rId8"/>
    <p:sldId id="262" r:id="rId9"/>
    <p:sldId id="263" r:id="rId10"/>
    <p:sldId id="264" r:id="rId11"/>
    <p:sldId id="268" r:id="rId12"/>
    <p:sldId id="265" r:id="rId13"/>
    <p:sldId id="269" r:id="rId14"/>
    <p:sldId id="270" r:id="rId15"/>
    <p:sldId id="271" r:id="rId16"/>
    <p:sldId id="26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9447" autoAdjust="0"/>
  </p:normalViewPr>
  <p:slideViewPr>
    <p:cSldViewPr snapToGrid="0">
      <p:cViewPr varScale="1">
        <p:scale>
          <a:sx n="77" d="100"/>
          <a:sy n="77" d="100"/>
        </p:scale>
        <p:origin x="787" y="53"/>
      </p:cViewPr>
      <p:guideLst/>
    </p:cSldViewPr>
  </p:slideViewPr>
  <p:notesTextViewPr>
    <p:cViewPr>
      <p:scale>
        <a:sx n="1" d="1"/>
        <a:sy n="1" d="1"/>
      </p:scale>
      <p:origin x="0" y="0"/>
    </p:cViewPr>
  </p:notesTextViewPr>
  <p:sorterViewPr>
    <p:cViewPr>
      <p:scale>
        <a:sx n="100" d="100"/>
        <a:sy n="100" d="100"/>
      </p:scale>
      <p:origin x="0" y="-186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uschanjq@outlook.com" userId="5f42aeb0cde6b6da" providerId="LiveId" clId="{3D0B4B19-455C-4BC4-A465-EADAB21EDAE4}"/>
    <pc:docChg chg="addSld modSld">
      <pc:chgData name="juliuschanjq@outlook.com" userId="5f42aeb0cde6b6da" providerId="LiveId" clId="{3D0B4B19-455C-4BC4-A465-EADAB21EDAE4}" dt="2021-11-12T11:58:39.627" v="38"/>
      <pc:docMkLst>
        <pc:docMk/>
      </pc:docMkLst>
      <pc:sldChg chg="modSp mod">
        <pc:chgData name="juliuschanjq@outlook.com" userId="5f42aeb0cde6b6da" providerId="LiveId" clId="{3D0B4B19-455C-4BC4-A465-EADAB21EDAE4}" dt="2021-11-12T11:56:44.720" v="1" actId="20577"/>
        <pc:sldMkLst>
          <pc:docMk/>
          <pc:sldMk cId="2106746917" sldId="256"/>
        </pc:sldMkLst>
        <pc:spChg chg="mod">
          <ac:chgData name="juliuschanjq@outlook.com" userId="5f42aeb0cde6b6da" providerId="LiveId" clId="{3D0B4B19-455C-4BC4-A465-EADAB21EDAE4}" dt="2021-11-12T11:56:44.720" v="1" actId="20577"/>
          <ac:spMkLst>
            <pc:docMk/>
            <pc:sldMk cId="2106746917" sldId="256"/>
            <ac:spMk id="3" creationId="{FE467497-E97D-43C1-9F39-6D8E3C3AE164}"/>
          </ac:spMkLst>
        </pc:spChg>
      </pc:sldChg>
      <pc:sldChg chg="modSp mod">
        <pc:chgData name="juliuschanjq@outlook.com" userId="5f42aeb0cde6b6da" providerId="LiveId" clId="{3D0B4B19-455C-4BC4-A465-EADAB21EDAE4}" dt="2021-11-12T11:57:15.723" v="13" actId="20577"/>
        <pc:sldMkLst>
          <pc:docMk/>
          <pc:sldMk cId="3589456760" sldId="257"/>
        </pc:sldMkLst>
        <pc:spChg chg="mod">
          <ac:chgData name="juliuschanjq@outlook.com" userId="5f42aeb0cde6b6da" providerId="LiveId" clId="{3D0B4B19-455C-4BC4-A465-EADAB21EDAE4}" dt="2021-11-12T11:57:15.723" v="13" actId="20577"/>
          <ac:spMkLst>
            <pc:docMk/>
            <pc:sldMk cId="3589456760" sldId="257"/>
            <ac:spMk id="2" creationId="{8962CEF1-8301-43BC-BE46-843B879AF090}"/>
          </ac:spMkLst>
        </pc:spChg>
      </pc:sldChg>
      <pc:sldChg chg="modSp new mod">
        <pc:chgData name="juliuschanjq@outlook.com" userId="5f42aeb0cde6b6da" providerId="LiveId" clId="{3D0B4B19-455C-4BC4-A465-EADAB21EDAE4}" dt="2021-11-12T11:57:40.728" v="16" actId="20577"/>
        <pc:sldMkLst>
          <pc:docMk/>
          <pc:sldMk cId="877745225" sldId="258"/>
        </pc:sldMkLst>
        <pc:spChg chg="mod">
          <ac:chgData name="juliuschanjq@outlook.com" userId="5f42aeb0cde6b6da" providerId="LiveId" clId="{3D0B4B19-455C-4BC4-A465-EADAB21EDAE4}" dt="2021-11-12T11:57:40.728" v="16" actId="20577"/>
          <ac:spMkLst>
            <pc:docMk/>
            <pc:sldMk cId="877745225" sldId="258"/>
            <ac:spMk id="2" creationId="{6A75B8EB-01C9-49A2-A281-1D3F45460D02}"/>
          </ac:spMkLst>
        </pc:spChg>
      </pc:sldChg>
      <pc:sldChg chg="modSp new mod">
        <pc:chgData name="juliuschanjq@outlook.com" userId="5f42aeb0cde6b6da" providerId="LiveId" clId="{3D0B4B19-455C-4BC4-A465-EADAB21EDAE4}" dt="2021-11-12T11:57:57.865" v="19" actId="20577"/>
        <pc:sldMkLst>
          <pc:docMk/>
          <pc:sldMk cId="2173728380" sldId="259"/>
        </pc:sldMkLst>
        <pc:spChg chg="mod">
          <ac:chgData name="juliuschanjq@outlook.com" userId="5f42aeb0cde6b6da" providerId="LiveId" clId="{3D0B4B19-455C-4BC4-A465-EADAB21EDAE4}" dt="2021-11-12T11:57:57.865" v="19" actId="20577"/>
          <ac:spMkLst>
            <pc:docMk/>
            <pc:sldMk cId="2173728380" sldId="259"/>
            <ac:spMk id="2" creationId="{BBBBEFBF-45FF-4862-AD9A-B3BDB46A29EA}"/>
          </ac:spMkLst>
        </pc:spChg>
      </pc:sldChg>
      <pc:sldChg chg="modSp new mod">
        <pc:chgData name="juliuschanjq@outlook.com" userId="5f42aeb0cde6b6da" providerId="LiveId" clId="{3D0B4B19-455C-4BC4-A465-EADAB21EDAE4}" dt="2021-11-12T11:58:08.935" v="34" actId="20577"/>
        <pc:sldMkLst>
          <pc:docMk/>
          <pc:sldMk cId="684563074" sldId="260"/>
        </pc:sldMkLst>
        <pc:spChg chg="mod">
          <ac:chgData name="juliuschanjq@outlook.com" userId="5f42aeb0cde6b6da" providerId="LiveId" clId="{3D0B4B19-455C-4BC4-A465-EADAB21EDAE4}" dt="2021-11-12T11:58:08.935" v="34" actId="20577"/>
          <ac:spMkLst>
            <pc:docMk/>
            <pc:sldMk cId="684563074" sldId="260"/>
            <ac:spMk id="2" creationId="{61DE310B-21E1-4930-85BE-C617D155A6E9}"/>
          </ac:spMkLst>
        </pc:spChg>
      </pc:sldChg>
      <pc:sldChg chg="modSp new mod">
        <pc:chgData name="juliuschanjq@outlook.com" userId="5f42aeb0cde6b6da" providerId="LiveId" clId="{3D0B4B19-455C-4BC4-A465-EADAB21EDAE4}" dt="2021-11-12T11:58:39.627" v="38"/>
        <pc:sldMkLst>
          <pc:docMk/>
          <pc:sldMk cId="3584865558" sldId="261"/>
        </pc:sldMkLst>
        <pc:spChg chg="mod">
          <ac:chgData name="juliuschanjq@outlook.com" userId="5f42aeb0cde6b6da" providerId="LiveId" clId="{3D0B4B19-455C-4BC4-A465-EADAB21EDAE4}" dt="2021-11-12T11:58:39.627" v="38"/>
          <ac:spMkLst>
            <pc:docMk/>
            <pc:sldMk cId="3584865558" sldId="261"/>
            <ac:spMk id="2" creationId="{D3F96A87-89B8-4103-A5E1-5C5340502E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D19DB-7252-4D2B-B798-001F34CCDC4F}" type="datetimeFigureOut">
              <a:rPr lang="en-SG" smtClean="0"/>
              <a:t>10/2/2022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2D94F-7A94-4B20-A541-C02A3C9DD742}" type="slidenum">
              <a:rPr lang="en-SG" smtClean="0"/>
              <a:t>‹#›</a:t>
            </a:fld>
            <a:endParaRPr lang="en-SG"/>
          </a:p>
        </p:txBody>
      </p:sp>
    </p:spTree>
    <p:extLst>
      <p:ext uri="{BB962C8B-B14F-4D97-AF65-F5344CB8AC3E}">
        <p14:creationId xmlns:p14="http://schemas.microsoft.com/office/powerpoint/2010/main" val="161041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4</a:t>
            </a:fld>
            <a:endParaRPr lang="en-SG"/>
          </a:p>
        </p:txBody>
      </p:sp>
    </p:spTree>
    <p:extLst>
      <p:ext uri="{BB962C8B-B14F-4D97-AF65-F5344CB8AC3E}">
        <p14:creationId xmlns:p14="http://schemas.microsoft.com/office/powerpoint/2010/main" val="15300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mo"/>
              </a:rPr>
              <a:t>Between April 2018 and September 2019, South Korea ordered Facebook to pay 6.46 billion won (US$5.5 million) for developing and storing facial recognition templates of 200,000 local users without their consent.</a:t>
            </a:r>
          </a:p>
          <a:p>
            <a:endParaRPr lang="en-US" dirty="0"/>
          </a:p>
          <a:p>
            <a:r>
              <a:rPr lang="en-US" dirty="0"/>
              <a:t>Facebook has been ordered to destroy or get consent for facial data collected without consent, as well as to stop processing identifying numbers without a legal basis. It was also required to erase acquired data and reveal items connected to personal data migration to other countries. </a:t>
            </a:r>
          </a:p>
          <a:p>
            <a:endParaRPr lang="en-US" dirty="0"/>
          </a:p>
          <a:p>
            <a:r>
              <a:rPr lang="en-US" dirty="0"/>
              <a:t>In Nov 2021. Facebook plans to shut down its decade-old facial recognition system, wiping the face scan data of over one billion users and effectively ending a feature that has sparked privacy concerns, government probes, a class-action lawsuit, and regulatory issues.</a:t>
            </a:r>
          </a:p>
          <a:p>
            <a:endParaRPr lang="en-US" dirty="0"/>
          </a:p>
          <a:p>
            <a:r>
              <a:rPr lang="en-US" b="0" i="0" dirty="0">
                <a:solidFill>
                  <a:srgbClr val="121212"/>
                </a:solidFill>
                <a:effectLst/>
                <a:latin typeface="GuardianTextEgyptian"/>
              </a:rPr>
              <a:t>Facebook has faced widespread criticism over its attitude towards user privacy and safety, after numerous breach of data.</a:t>
            </a:r>
            <a:endParaRPr lang="en-US" dirty="0"/>
          </a:p>
          <a:p>
            <a:endParaRPr lang="en-US" dirty="0"/>
          </a:p>
          <a:p>
            <a:r>
              <a:rPr lang="en-US" dirty="0"/>
              <a:t>Source: https://www.theregister.com/2021/08/26/facebook_fined_by_south_korea/</a:t>
            </a:r>
          </a:p>
          <a:p>
            <a:endParaRPr lang="en-US" dirty="0"/>
          </a:p>
          <a:p>
            <a:endParaRPr lang="en-US" dirty="0"/>
          </a:p>
        </p:txBody>
      </p:sp>
      <p:sp>
        <p:nvSpPr>
          <p:cNvPr id="4" name="Slide Number Placeholder 3"/>
          <p:cNvSpPr>
            <a:spLocks noGrp="1"/>
          </p:cNvSpPr>
          <p:nvPr>
            <p:ph type="sldNum" sz="quarter" idx="5"/>
          </p:nvPr>
        </p:nvSpPr>
        <p:spPr/>
        <p:txBody>
          <a:bodyPr/>
          <a:lstStyle/>
          <a:p>
            <a:fld id="{5362D94F-7A94-4B20-A541-C02A3C9DD742}" type="slidenum">
              <a:rPr lang="en-SG" smtClean="0"/>
              <a:t>13</a:t>
            </a:fld>
            <a:endParaRPr lang="en-SG"/>
          </a:p>
        </p:txBody>
      </p:sp>
    </p:spTree>
    <p:extLst>
      <p:ext uri="{BB962C8B-B14F-4D97-AF65-F5344CB8AC3E}">
        <p14:creationId xmlns:p14="http://schemas.microsoft.com/office/powerpoint/2010/main" val="368367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deepfake technology was put to the test by researchers at South Korea. To see how well Amazon and Microsoft APIs perform, they employed open-source and widely known deepfake video creation software.  The researchers were able to trick the algorithm 78 percent of the time utilizing deepfakes on Microsoft Services. Amazon fared somewhat better, with 68 percent of submitted faces proving to be real.</a:t>
            </a:r>
          </a:p>
          <a:p>
            <a:endParaRPr lang="en-US" dirty="0"/>
          </a:p>
          <a:p>
            <a:r>
              <a:rPr lang="en-US" dirty="0"/>
              <a:t>Source: https://www.makeuseof.com/deepfake-fool-facial-recognition/</a:t>
            </a:r>
          </a:p>
          <a:p>
            <a:endParaRPr lang="en-US" dirty="0"/>
          </a:p>
          <a:p>
            <a:endParaRPr lang="en-US" dirty="0"/>
          </a:p>
          <a:p>
            <a:endParaRPr lang="en-US" dirty="0"/>
          </a:p>
          <a:p>
            <a:endParaRPr lang="en-US" dirty="0"/>
          </a:p>
          <a:p>
            <a:endParaRPr lang="en-US" dirty="0"/>
          </a:p>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14</a:t>
            </a:fld>
            <a:endParaRPr lang="en-SG"/>
          </a:p>
        </p:txBody>
      </p:sp>
    </p:spTree>
    <p:extLst>
      <p:ext uri="{BB962C8B-B14F-4D97-AF65-F5344CB8AC3E}">
        <p14:creationId xmlns:p14="http://schemas.microsoft.com/office/powerpoint/2010/main" val="418454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DDDDD"/>
                </a:solidFill>
                <a:effectLst/>
                <a:latin typeface="Roboto" panose="02000000000000000000" pitchFamily="2" charset="0"/>
              </a:rPr>
              <a:t>According to </a:t>
            </a:r>
            <a:r>
              <a:rPr lang="en-US" b="0" i="0" dirty="0" err="1">
                <a:solidFill>
                  <a:srgbClr val="DDDDDD"/>
                </a:solidFill>
                <a:effectLst/>
                <a:latin typeface="Roboto" panose="02000000000000000000" pitchFamily="2" charset="0"/>
              </a:rPr>
              <a:t>Deeptrace</a:t>
            </a:r>
            <a:r>
              <a:rPr lang="en-US" b="0" i="0" dirty="0">
                <a:solidFill>
                  <a:srgbClr val="DDDDDD"/>
                </a:solidFill>
                <a:effectLst/>
                <a:latin typeface="Roboto" panose="02000000000000000000" pitchFamily="2" charset="0"/>
              </a:rPr>
              <a:t>, the number of deepfakes online increased by 330 percent in under a year.  Not to mention, the software and algorithms deepfake makers use are becoming stronger and more readily available and accessible. </a:t>
            </a:r>
          </a:p>
          <a:p>
            <a:endParaRPr lang="en-US" b="0" i="0" dirty="0">
              <a:solidFill>
                <a:srgbClr val="DDDDDD"/>
              </a:solidFill>
              <a:effectLst/>
              <a:latin typeface="Roboto" panose="02000000000000000000" pitchFamily="2" charset="0"/>
            </a:endParaRPr>
          </a:p>
          <a:p>
            <a:r>
              <a:rPr lang="en-US" b="0" i="0" dirty="0">
                <a:solidFill>
                  <a:srgbClr val="DDDDDD"/>
                </a:solidFill>
                <a:effectLst/>
                <a:latin typeface="Roboto" panose="02000000000000000000" pitchFamily="2" charset="0"/>
              </a:rPr>
              <a:t>Source: https://www.makeuseof.com/deepfake-fool-facial-recognition/</a:t>
            </a:r>
          </a:p>
          <a:p>
            <a:endParaRPr lang="en-US" b="0" i="0" dirty="0">
              <a:solidFill>
                <a:srgbClr val="DDDDDD"/>
              </a:solidFill>
              <a:effectLst/>
              <a:latin typeface="Roboto" panose="02000000000000000000" pitchFamily="2" charset="0"/>
            </a:endParaRPr>
          </a:p>
          <a:p>
            <a:endParaRPr lang="en-US" b="0" i="0" dirty="0">
              <a:solidFill>
                <a:srgbClr val="DDDDDD"/>
              </a:solidFill>
              <a:effectLst/>
              <a:latin typeface="Roboto" panose="02000000000000000000" pitchFamily="2" charset="0"/>
            </a:endParaRPr>
          </a:p>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15</a:t>
            </a:fld>
            <a:endParaRPr lang="en-SG"/>
          </a:p>
        </p:txBody>
      </p:sp>
    </p:spTree>
    <p:extLst>
      <p:ext uri="{BB962C8B-B14F-4D97-AF65-F5344CB8AC3E}">
        <p14:creationId xmlns:p14="http://schemas.microsoft.com/office/powerpoint/2010/main" val="2006697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16</a:t>
            </a:fld>
            <a:endParaRPr lang="en-SG"/>
          </a:p>
        </p:txBody>
      </p:sp>
    </p:spTree>
    <p:extLst>
      <p:ext uri="{BB962C8B-B14F-4D97-AF65-F5344CB8AC3E}">
        <p14:creationId xmlns:p14="http://schemas.microsoft.com/office/powerpoint/2010/main" val="246505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5</a:t>
            </a:fld>
            <a:endParaRPr lang="en-SG"/>
          </a:p>
        </p:txBody>
      </p:sp>
    </p:spTree>
    <p:extLst>
      <p:ext uri="{BB962C8B-B14F-4D97-AF65-F5344CB8AC3E}">
        <p14:creationId xmlns:p14="http://schemas.microsoft.com/office/powerpoint/2010/main" val="347241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one of the studies, cybersecurity experts attempts to trick Face ID with 3D printed Masks. </a:t>
            </a:r>
            <a:r>
              <a:rPr lang="en-US" b="0" i="0" dirty="0">
                <a:solidFill>
                  <a:srgbClr val="FFFFFF"/>
                </a:solidFill>
                <a:effectLst/>
                <a:latin typeface="Roboto" panose="02000000000000000000" pitchFamily="2" charset="0"/>
              </a:rPr>
              <a:t>The new mask is constructed of stone powder with 2D infrared images of eyes glued over it, according to the research firm. As a result, the mask imitates a human face with eyes for Face ID.</a:t>
            </a:r>
          </a:p>
          <a:p>
            <a:endParaRPr lang="en-US" b="0" i="0" dirty="0">
              <a:solidFill>
                <a:srgbClr val="FFFFFF"/>
              </a:solidFill>
              <a:effectLst/>
              <a:latin typeface="Roboto" panose="02000000000000000000" pitchFamily="2" charset="0"/>
            </a:endParaRPr>
          </a:p>
          <a:p>
            <a:pPr algn="l"/>
            <a:r>
              <a:rPr lang="en-US" b="0" i="0" dirty="0">
                <a:solidFill>
                  <a:srgbClr val="FFFFFF"/>
                </a:solidFill>
                <a:effectLst/>
                <a:latin typeface="Roboto" panose="02000000000000000000" pitchFamily="2" charset="0"/>
              </a:rPr>
              <a:t>From there, the individual is successfully able to unlock the iPhone X using just the 3D printed mask, even with attention detection enabled. This is because Face ID mistakenly recognizes the infrared images as real eyes.</a:t>
            </a:r>
          </a:p>
          <a:p>
            <a:pPr algn="l"/>
            <a:endParaRPr lang="en-US" b="0" i="0" dirty="0">
              <a:solidFill>
                <a:srgbClr val="FFFFFF"/>
              </a:solidFill>
              <a:effectLst/>
              <a:latin typeface="Roboto" panose="02000000000000000000" pitchFamily="2" charset="0"/>
            </a:endParaRPr>
          </a:p>
          <a:p>
            <a:pPr algn="l"/>
            <a:r>
              <a:rPr lang="en-US" b="0" i="0" dirty="0">
                <a:solidFill>
                  <a:srgbClr val="FFFFFF"/>
                </a:solidFill>
                <a:effectLst/>
                <a:latin typeface="Roboto" panose="02000000000000000000" pitchFamily="2" charset="0"/>
              </a:rPr>
              <a:t>Experts recommended that “very important people” such as national leaders be wary of using Face ID. Now, the research firm says that “causal users” should also be cautious as it does not view Face ID as “secure enough to be used in business transactions.”</a:t>
            </a:r>
          </a:p>
          <a:p>
            <a:pPr algn="l"/>
            <a:endParaRPr lang="en-US" b="0" i="0" dirty="0">
              <a:solidFill>
                <a:srgbClr val="FFFFFF"/>
              </a:solidFill>
              <a:effectLst/>
              <a:latin typeface="Roboto" panose="02000000000000000000" pitchFamily="2" charset="0"/>
            </a:endParaRPr>
          </a:p>
          <a:p>
            <a:pPr algn="l"/>
            <a:r>
              <a:rPr lang="en-US" b="0" i="0" dirty="0">
                <a:solidFill>
                  <a:srgbClr val="FFFFFF"/>
                </a:solidFill>
                <a:effectLst/>
                <a:latin typeface="Roboto" panose="02000000000000000000" pitchFamily="2" charset="0"/>
              </a:rPr>
              <a:t>Source : https://9to5mac.com/2017/11/27/face-id-tricked-with-mask-video/ </a:t>
            </a:r>
          </a:p>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6</a:t>
            </a:fld>
            <a:endParaRPr lang="en-SG"/>
          </a:p>
        </p:txBody>
      </p:sp>
    </p:spTree>
    <p:extLst>
      <p:ext uri="{BB962C8B-B14F-4D97-AF65-F5344CB8AC3E}">
        <p14:creationId xmlns:p14="http://schemas.microsoft.com/office/powerpoint/2010/main" val="369785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C6770"/>
                </a:solidFill>
                <a:effectLst/>
                <a:latin typeface="Karla" panose="020B0604020202020204" pitchFamily="2" charset="0"/>
              </a:rPr>
              <a:t>Security researchers mostly agree that Face ID is less secure than a fingerprint. That’s partly because it maps your facial features, and often, facial features are not unique. There are plenty of stories about family members being able to unlock devices with face ID– even if they have different colored eyes and hair.</a:t>
            </a:r>
          </a:p>
          <a:p>
            <a:endParaRPr lang="en-US" b="0" i="0" dirty="0">
              <a:solidFill>
                <a:srgbClr val="5C6770"/>
              </a:solidFill>
              <a:effectLst/>
              <a:latin typeface="Karla" panose="020B0604020202020204" pitchFamily="2" charset="0"/>
            </a:endParaRPr>
          </a:p>
          <a:p>
            <a:r>
              <a:rPr lang="en-SG" dirty="0"/>
              <a:t>Source : https://phoenixcellular.com/news/face-id-vs-fingerprint/</a:t>
            </a:r>
          </a:p>
        </p:txBody>
      </p:sp>
      <p:sp>
        <p:nvSpPr>
          <p:cNvPr id="4" name="Slide Number Placeholder 3"/>
          <p:cNvSpPr>
            <a:spLocks noGrp="1"/>
          </p:cNvSpPr>
          <p:nvPr>
            <p:ph type="sldNum" sz="quarter" idx="5"/>
          </p:nvPr>
        </p:nvSpPr>
        <p:spPr/>
        <p:txBody>
          <a:bodyPr/>
          <a:lstStyle/>
          <a:p>
            <a:fld id="{5362D94F-7A94-4B20-A541-C02A3C9DD742}" type="slidenum">
              <a:rPr lang="en-SG" smtClean="0"/>
              <a:t>7</a:t>
            </a:fld>
            <a:endParaRPr lang="en-SG"/>
          </a:p>
        </p:txBody>
      </p:sp>
    </p:spTree>
    <p:extLst>
      <p:ext uri="{BB962C8B-B14F-4D97-AF65-F5344CB8AC3E}">
        <p14:creationId xmlns:p14="http://schemas.microsoft.com/office/powerpoint/2010/main" val="198396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been claimed that Facial recognition technology is now socially acceptable because people are accustomed to having it on their smart phones. The important thing to take note of is that they chose to do so, and it is to protect their own assets and personal information. </a:t>
            </a:r>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8</a:t>
            </a:fld>
            <a:endParaRPr lang="en-SG"/>
          </a:p>
        </p:txBody>
      </p:sp>
    </p:spTree>
    <p:extLst>
      <p:ext uri="{BB962C8B-B14F-4D97-AF65-F5344CB8AC3E}">
        <p14:creationId xmlns:p14="http://schemas.microsoft.com/office/powerpoint/2010/main" val="216417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facial recognition becomes more common as a means of keeping us safe, we'll have to manage a difficult combination of norms, rules, regulations, and ethics as individuals demand trust .While many organizations and professionals are against such technology, others are in favor of it.</a:t>
            </a:r>
          </a:p>
          <a:p>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9</a:t>
            </a:fld>
            <a:endParaRPr lang="en-SG"/>
          </a:p>
        </p:txBody>
      </p:sp>
    </p:spTree>
    <p:extLst>
      <p:ext uri="{BB962C8B-B14F-4D97-AF65-F5344CB8AC3E}">
        <p14:creationId xmlns:p14="http://schemas.microsoft.com/office/powerpoint/2010/main" val="6216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one of the studies,</a:t>
            </a:r>
            <a:r>
              <a:rPr lang="en-US" b="0" i="0" dirty="0">
                <a:solidFill>
                  <a:srgbClr val="333333"/>
                </a:solidFill>
                <a:effectLst/>
                <a:latin typeface="Georgia" panose="02040502050405020303" pitchFamily="18" charset="0"/>
              </a:rPr>
              <a:t> </a:t>
            </a:r>
            <a:r>
              <a:rPr lang="en-US" b="0" i="0" u="none" strike="noStrike" dirty="0">
                <a:solidFill>
                  <a:srgbClr val="003891"/>
                </a:solidFill>
                <a:effectLst/>
                <a:latin typeface="Georgia" panose="02040502050405020303" pitchFamily="18" charset="0"/>
              </a:rPr>
              <a:t>Asians and African Americans are 100 times more likely than white men to be mistaken, with Native Americans seeing the highest rates of false identification.</a:t>
            </a:r>
          </a:p>
          <a:p>
            <a:endParaRPr lang="en-US" b="0" i="0" dirty="0">
              <a:solidFill>
                <a:srgbClr val="333333"/>
              </a:solidFill>
              <a:effectLst/>
              <a:latin typeface="Georgia" panose="02040502050405020303" pitchFamily="18" charset="0"/>
            </a:endParaRPr>
          </a:p>
          <a:p>
            <a:r>
              <a:rPr lang="en-US" b="0" i="0" dirty="0">
                <a:solidFill>
                  <a:srgbClr val="333333"/>
                </a:solidFill>
                <a:effectLst/>
                <a:latin typeface="Georgia" panose="02040502050405020303" pitchFamily="18" charset="0"/>
              </a:rPr>
              <a:t>Face recognition technology was utilized by the South Wales Police at the 2018 Champions League Final to try to discover known criminals. They then revealed that 2,297 of the 2,470 facial matches were incorrect. That's a 92 percent of false positives.</a:t>
            </a:r>
          </a:p>
          <a:p>
            <a:endParaRPr lang="en-U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"If you're a white guy," says New York Times journalist Steve </a:t>
            </a:r>
            <a:r>
              <a:rPr lang="en-US" b="0" i="0" dirty="0" err="1">
                <a:solidFill>
                  <a:srgbClr val="292929"/>
                </a:solidFill>
                <a:effectLst/>
                <a:latin typeface="charter"/>
              </a:rPr>
              <a:t>Lohr</a:t>
            </a:r>
            <a:r>
              <a:rPr lang="en-US" b="0" i="0" dirty="0">
                <a:solidFill>
                  <a:srgbClr val="292929"/>
                </a:solidFill>
                <a:effectLst/>
                <a:latin typeface="charter"/>
              </a:rPr>
              <a:t>, "facial recognition is correct." If you're not, it gets a lot less accurate. Non-whites, women, and children are naturally discriminated against in the system, with non-white women making up to 35% of the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Georgia" panose="02040502050405020303" pitchFamily="18" charset="0"/>
            </a:endParaRPr>
          </a:p>
          <a:p>
            <a:r>
              <a:rPr lang="en-US" b="0" i="0" dirty="0">
                <a:solidFill>
                  <a:srgbClr val="333333"/>
                </a:solidFill>
                <a:effectLst/>
                <a:latin typeface="Georgia" panose="02040502050405020303" pitchFamily="18" charset="0"/>
              </a:rPr>
              <a:t>Source: https://www.engadget.com/2018-05-06-police-face-recognition-misidentified-2300-as-criminals.html</a:t>
            </a:r>
            <a:endParaRPr lang="en-SG" dirty="0"/>
          </a:p>
        </p:txBody>
      </p:sp>
      <p:sp>
        <p:nvSpPr>
          <p:cNvPr id="4" name="Slide Number Placeholder 3"/>
          <p:cNvSpPr>
            <a:spLocks noGrp="1"/>
          </p:cNvSpPr>
          <p:nvPr>
            <p:ph type="sldNum" sz="quarter" idx="5"/>
          </p:nvPr>
        </p:nvSpPr>
        <p:spPr/>
        <p:txBody>
          <a:bodyPr/>
          <a:lstStyle/>
          <a:p>
            <a:fld id="{5362D94F-7A94-4B20-A541-C02A3C9DD742}" type="slidenum">
              <a:rPr lang="en-SG" smtClean="0"/>
              <a:t>10</a:t>
            </a:fld>
            <a:endParaRPr lang="en-SG"/>
          </a:p>
        </p:txBody>
      </p:sp>
    </p:spTree>
    <p:extLst>
      <p:ext uri="{BB962C8B-B14F-4D97-AF65-F5344CB8AC3E}">
        <p14:creationId xmlns:p14="http://schemas.microsoft.com/office/powerpoint/2010/main" val="2345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a major researcher's tasks required her to engage with a computer vision-equipped robot, but the robot was unable to "see" her. She later discovered that unless she put on a white mask, a computer camera would not recognize her face.</a:t>
            </a:r>
          </a:p>
          <a:p>
            <a:endParaRPr lang="en-US" dirty="0"/>
          </a:p>
          <a:p>
            <a:r>
              <a:rPr lang="en-SG" dirty="0"/>
              <a:t>Source: https://www.cbsnews.com/news/facial-recognition-systems-racism-protests-police-bias/</a:t>
            </a:r>
          </a:p>
        </p:txBody>
      </p:sp>
      <p:sp>
        <p:nvSpPr>
          <p:cNvPr id="4" name="Slide Number Placeholder 3"/>
          <p:cNvSpPr>
            <a:spLocks noGrp="1"/>
          </p:cNvSpPr>
          <p:nvPr>
            <p:ph type="sldNum" sz="quarter" idx="5"/>
          </p:nvPr>
        </p:nvSpPr>
        <p:spPr/>
        <p:txBody>
          <a:bodyPr/>
          <a:lstStyle/>
          <a:p>
            <a:fld id="{5362D94F-7A94-4B20-A541-C02A3C9DD742}" type="slidenum">
              <a:rPr lang="en-SG" smtClean="0"/>
              <a:t>11</a:t>
            </a:fld>
            <a:endParaRPr lang="en-SG"/>
          </a:p>
        </p:txBody>
      </p:sp>
    </p:spTree>
    <p:extLst>
      <p:ext uri="{BB962C8B-B14F-4D97-AF65-F5344CB8AC3E}">
        <p14:creationId xmlns:p14="http://schemas.microsoft.com/office/powerpoint/2010/main" val="181460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03030"/>
                </a:solidFill>
                <a:effectLst/>
                <a:latin typeface="Georgia Pro" panose="020B0604020202020204" pitchFamily="18" charset="0"/>
              </a:rPr>
              <a:t>In Dec 2017, Facebook announced changes to how it asks users for permission to collect their personal data — including facial recognition data — to comply with strict new European privacy rules.. Facebook says it has made it easy for users to understand their choices and to turn off the facial recognition feature, but critics say the process is rigged to nudge them not to. It's on by default; users need to go into settings to turn it off.</a:t>
            </a:r>
          </a:p>
          <a:p>
            <a:endParaRPr lang="en-US" b="0" i="0" dirty="0">
              <a:solidFill>
                <a:srgbClr val="000000"/>
              </a:solidFill>
              <a:effectLst/>
              <a:latin typeface="Arimo"/>
            </a:endParaRPr>
          </a:p>
          <a:p>
            <a:r>
              <a:rPr lang="en-US" b="0" i="0" dirty="0">
                <a:solidFill>
                  <a:srgbClr val="000000"/>
                </a:solidFill>
                <a:effectLst/>
                <a:latin typeface="Arimo"/>
              </a:rPr>
              <a:t>Source: https://www.vox.com/future-perfect/2019/9/4/20849307/facebook-facial-recognition-privacy-zuckerberg</a:t>
            </a:r>
          </a:p>
          <a:p>
            <a:r>
              <a:rPr lang="en-US" b="0" i="0" dirty="0">
                <a:solidFill>
                  <a:srgbClr val="000000"/>
                </a:solidFill>
                <a:effectLst/>
                <a:latin typeface="Arimo"/>
              </a:rPr>
              <a:t>Source: https://www.usatoday.com/story/tech/news/2018/04/19/facebook-growing-use-facial-recognition-raises-privacy-concerns/526937002/</a:t>
            </a:r>
          </a:p>
        </p:txBody>
      </p:sp>
      <p:sp>
        <p:nvSpPr>
          <p:cNvPr id="4" name="Slide Number Placeholder 3"/>
          <p:cNvSpPr>
            <a:spLocks noGrp="1"/>
          </p:cNvSpPr>
          <p:nvPr>
            <p:ph type="sldNum" sz="quarter" idx="5"/>
          </p:nvPr>
        </p:nvSpPr>
        <p:spPr/>
        <p:txBody>
          <a:bodyPr/>
          <a:lstStyle/>
          <a:p>
            <a:fld id="{5362D94F-7A94-4B20-A541-C02A3C9DD742}" type="slidenum">
              <a:rPr lang="en-SG" smtClean="0"/>
              <a:t>12</a:t>
            </a:fld>
            <a:endParaRPr lang="en-SG"/>
          </a:p>
        </p:txBody>
      </p:sp>
    </p:spTree>
    <p:extLst>
      <p:ext uri="{BB962C8B-B14F-4D97-AF65-F5344CB8AC3E}">
        <p14:creationId xmlns:p14="http://schemas.microsoft.com/office/powerpoint/2010/main" val="84469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2420-402B-4632-9D71-752088575F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18E0B24-7AFF-4C92-906B-3B313FCCCD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F27E8597-96C1-416A-8FFE-707AEB9F9168}"/>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4AA3442A-7067-477C-A317-F55EC2F7C3A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79AD618-15EA-4C01-BB7E-3636D1C278F8}"/>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3038575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B0AC-8A4B-474E-9243-0CD3D0B5C5AD}"/>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8CFDE9C-3ADC-4A91-9A6F-6C1B3B7739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609FCC3-B4FC-48E7-9B2A-8E27D447576B}"/>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724CEDC1-73F8-48A7-935E-E21FDB17B53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BD9D0F3-A16C-4B8D-AAC7-169DE23D9553}"/>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301703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020CB7-C318-47C7-97AC-F095C95493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02F52B2-C634-4867-A772-43F6D54CC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D56F48-7F72-4795-A629-0F4020A9BA7B}"/>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EC65AF0F-E23B-4497-A918-4931CA2A6A4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89B0EF1-1A86-42F0-9D43-50417625B613}"/>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2533386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AF35-5C03-4323-AE75-E5784996BA8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D74ADA3-7886-498A-901F-CC5CC1FBE8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6BA1DAF-767C-4FD2-8088-7A3EF5DD9B67}"/>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757E0D13-811F-41AE-9E37-4F764604094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B9284D0-AE45-4E1D-B05C-44AD3B1EBA2D}"/>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128063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A9AB-A533-48F3-86B2-2F7D604FF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854ADE7-86C1-4189-88C7-5B107F1DB6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5E645-BBE3-47E9-BE41-B02E0631053F}"/>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FB53730E-38EB-475D-A98F-280931CC441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6B85EB1-73B5-448F-A877-774A47480592}"/>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371598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814D-B443-4460-8F5D-71F4F0E7869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E1D96EC-8DF4-489E-B40F-C3359FA36E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3DEA59B-0354-46D7-BA74-10A9882419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DC1A3B1-AD66-4FEE-8150-3877111FE7F7}"/>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6" name="Footer Placeholder 5">
            <a:extLst>
              <a:ext uri="{FF2B5EF4-FFF2-40B4-BE49-F238E27FC236}">
                <a16:creationId xmlns:a16="http://schemas.microsoft.com/office/drawing/2014/main" id="{C394B58C-53C5-4736-A2D3-C00D30D452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A3E71A9-A684-4D81-B737-566E6AC8F35D}"/>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116533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0BD68-466A-4DAF-A8D8-256758E2054D}"/>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6340B1A-9CB7-49AE-B42C-E1AD4D571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00BD01-784D-4A8A-9AFC-91444F57A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6C5F4009-CB43-4FD5-9322-210BF8109D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0F221-05D5-468A-BD34-8F2A2D9AC8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F3E881D3-49EF-456A-A9C8-C7BE215AA133}"/>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8" name="Footer Placeholder 7">
            <a:extLst>
              <a:ext uri="{FF2B5EF4-FFF2-40B4-BE49-F238E27FC236}">
                <a16:creationId xmlns:a16="http://schemas.microsoft.com/office/drawing/2014/main" id="{7CD208C5-E307-45A9-9CDA-E0A1A80B641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F7EC42A-E85F-46A6-A233-B3B28D15391C}"/>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294715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85EC-EC3A-4291-92E7-6F9260CB04B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07119-C1A7-4F75-8F15-D096BA9A591F}"/>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4" name="Footer Placeholder 3">
            <a:extLst>
              <a:ext uri="{FF2B5EF4-FFF2-40B4-BE49-F238E27FC236}">
                <a16:creationId xmlns:a16="http://schemas.microsoft.com/office/drawing/2014/main" id="{4FF33889-D153-4228-AC14-23D62836BE7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833702-9BED-434A-823E-AAF5BFAB7E2B}"/>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23346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1E611-DCE0-485E-8742-401F5FB5292C}"/>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3" name="Footer Placeholder 2">
            <a:extLst>
              <a:ext uri="{FF2B5EF4-FFF2-40B4-BE49-F238E27FC236}">
                <a16:creationId xmlns:a16="http://schemas.microsoft.com/office/drawing/2014/main" id="{71E8C657-10FA-4239-998A-C5C82D78419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2D5DD4C-B2EE-4878-AA8D-753EEDD8D624}"/>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83861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C770-A1A2-4C5D-9F99-57E3B75C8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3E04953E-D5B1-4E2D-BD53-4A936B6380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E64AD52-55BC-4835-BBE8-2E90D1CD3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DF9C94-3176-4242-BB36-33AC0099A02A}"/>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6" name="Footer Placeholder 5">
            <a:extLst>
              <a:ext uri="{FF2B5EF4-FFF2-40B4-BE49-F238E27FC236}">
                <a16:creationId xmlns:a16="http://schemas.microsoft.com/office/drawing/2014/main" id="{1C8DCB18-4ADF-4DAA-8488-C48E1C4C9EC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7066471-8D0F-4E98-94A9-65D45E1E466A}"/>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120744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146A-F010-4F74-B7CE-3C14ABB3D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7154CA1-9B5C-4846-BE96-038A04DF5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768FA3D-8484-49B5-B0BD-A3D6C632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BD035-2F40-4682-B861-8288F18BE8F5}"/>
              </a:ext>
            </a:extLst>
          </p:cNvPr>
          <p:cNvSpPr>
            <a:spLocks noGrp="1"/>
          </p:cNvSpPr>
          <p:nvPr>
            <p:ph type="dt" sz="half" idx="10"/>
          </p:nvPr>
        </p:nvSpPr>
        <p:spPr/>
        <p:txBody>
          <a:bodyPr/>
          <a:lstStyle/>
          <a:p>
            <a:fld id="{8ACE7B2C-33FF-4822-9070-542458B2D610}" type="datetimeFigureOut">
              <a:rPr lang="en-SG" smtClean="0"/>
              <a:t>10/2/2022</a:t>
            </a:fld>
            <a:endParaRPr lang="en-SG"/>
          </a:p>
        </p:txBody>
      </p:sp>
      <p:sp>
        <p:nvSpPr>
          <p:cNvPr id="6" name="Footer Placeholder 5">
            <a:extLst>
              <a:ext uri="{FF2B5EF4-FFF2-40B4-BE49-F238E27FC236}">
                <a16:creationId xmlns:a16="http://schemas.microsoft.com/office/drawing/2014/main" id="{E54B4B9D-76EF-48B7-879C-6BE4C20647F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749F15F-B315-4A9D-BE47-107EAA30B877}"/>
              </a:ext>
            </a:extLst>
          </p:cNvPr>
          <p:cNvSpPr>
            <a:spLocks noGrp="1"/>
          </p:cNvSpPr>
          <p:nvPr>
            <p:ph type="sldNum" sz="quarter" idx="12"/>
          </p:nvPr>
        </p:nvSpPr>
        <p:spPr/>
        <p:txBody>
          <a:bodyPr/>
          <a:lstStyle/>
          <a:p>
            <a:fld id="{5D5CFB0F-5A1B-4B1A-9555-DE8C0FB27EBC}" type="slidenum">
              <a:rPr lang="en-SG" smtClean="0"/>
              <a:t>‹#›</a:t>
            </a:fld>
            <a:endParaRPr lang="en-SG"/>
          </a:p>
        </p:txBody>
      </p:sp>
    </p:spTree>
    <p:extLst>
      <p:ext uri="{BB962C8B-B14F-4D97-AF65-F5344CB8AC3E}">
        <p14:creationId xmlns:p14="http://schemas.microsoft.com/office/powerpoint/2010/main" val="2908481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7564FE-D517-49DD-8E6B-228FB179E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DF78E63-D597-447B-AC31-DC48D95E9F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3D9902A-E9C1-41F9-93BF-6C77F1310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E7B2C-33FF-4822-9070-542458B2D610}" type="datetimeFigureOut">
              <a:rPr lang="en-SG" smtClean="0"/>
              <a:t>10/2/2022</a:t>
            </a:fld>
            <a:endParaRPr lang="en-SG"/>
          </a:p>
        </p:txBody>
      </p:sp>
      <p:sp>
        <p:nvSpPr>
          <p:cNvPr id="5" name="Footer Placeholder 4">
            <a:extLst>
              <a:ext uri="{FF2B5EF4-FFF2-40B4-BE49-F238E27FC236}">
                <a16:creationId xmlns:a16="http://schemas.microsoft.com/office/drawing/2014/main" id="{124F10C2-9E33-4EFD-8549-5732FDB052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17432C6-3A6F-4C4A-82D7-70BC8B568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CFB0F-5A1B-4B1A-9555-DE8C0FB27EBC}" type="slidenum">
              <a:rPr lang="en-SG" smtClean="0"/>
              <a:t>‹#›</a:t>
            </a:fld>
            <a:endParaRPr lang="en-SG"/>
          </a:p>
        </p:txBody>
      </p:sp>
    </p:spTree>
    <p:extLst>
      <p:ext uri="{BB962C8B-B14F-4D97-AF65-F5344CB8AC3E}">
        <p14:creationId xmlns:p14="http://schemas.microsoft.com/office/powerpoint/2010/main" val="27316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spersky.com/blog/face-unlock-insecurity/21618/" TargetMode="External"/><Relationship Id="rId2" Type="http://schemas.openxmlformats.org/officeDocument/2006/relationships/hyperlink" Target="https://phoenixcellular.com/news/face-id-vs-fingerprint/" TargetMode="External"/><Relationship Id="rId1" Type="http://schemas.openxmlformats.org/officeDocument/2006/relationships/slideLayout" Target="../slideLayouts/slideLayout2.xml"/><Relationship Id="rId6" Type="http://schemas.openxmlformats.org/officeDocument/2006/relationships/hyperlink" Target="https://www.nature.com/articles/d41586-020-03186-4" TargetMode="External"/><Relationship Id="rId5" Type="http://schemas.openxmlformats.org/officeDocument/2006/relationships/hyperlink" Target="https://www.wsj.com/articles/faces-are-the-next-target-for-fraudsters-11625662828" TargetMode="External"/><Relationship Id="rId4" Type="http://schemas.openxmlformats.org/officeDocument/2006/relationships/hyperlink" Target="https://towardsdatascience.com/how-ethical-is-facial-recognition-technology-8104db2cb81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5BD-E40F-4C9D-BED6-0EE722708D95}"/>
              </a:ext>
            </a:extLst>
          </p:cNvPr>
          <p:cNvSpPr>
            <a:spLocks noGrp="1"/>
          </p:cNvSpPr>
          <p:nvPr>
            <p:ph type="ctrTitle"/>
          </p:nvPr>
        </p:nvSpPr>
        <p:spPr/>
        <p:txBody>
          <a:bodyPr>
            <a:normAutofit fontScale="90000"/>
          </a:bodyPr>
          <a:lstStyle/>
          <a:p>
            <a:r>
              <a:rPr lang="en-SG" b="1" dirty="0">
                <a:highlight>
                  <a:srgbClr val="00FFFF"/>
                </a:highlight>
              </a:rPr>
              <a:t>AI &amp; Ethics Project Presentation</a:t>
            </a:r>
            <a:br>
              <a:rPr lang="en-SG" b="1" dirty="0">
                <a:highlight>
                  <a:srgbClr val="00FFFF"/>
                </a:highlight>
              </a:rPr>
            </a:br>
            <a:br>
              <a:rPr lang="en-SG" b="1" dirty="0">
                <a:highlight>
                  <a:srgbClr val="00FFFF"/>
                </a:highlight>
              </a:rPr>
            </a:br>
            <a:r>
              <a:rPr lang="en-SG" b="1" u="sng" dirty="0">
                <a:highlight>
                  <a:srgbClr val="00FFFF"/>
                </a:highlight>
              </a:rPr>
              <a:t>Facial Recognition </a:t>
            </a:r>
          </a:p>
        </p:txBody>
      </p:sp>
      <p:sp>
        <p:nvSpPr>
          <p:cNvPr id="3" name="Subtitle 2">
            <a:extLst>
              <a:ext uri="{FF2B5EF4-FFF2-40B4-BE49-F238E27FC236}">
                <a16:creationId xmlns:a16="http://schemas.microsoft.com/office/drawing/2014/main" id="{FE467497-E97D-43C1-9F39-6D8E3C3AE164}"/>
              </a:ext>
            </a:extLst>
          </p:cNvPr>
          <p:cNvSpPr>
            <a:spLocks noGrp="1"/>
          </p:cNvSpPr>
          <p:nvPr>
            <p:ph type="subTitle" idx="1"/>
          </p:nvPr>
        </p:nvSpPr>
        <p:spPr>
          <a:xfrm>
            <a:off x="1524000" y="3930512"/>
            <a:ext cx="9144000" cy="1655762"/>
          </a:xfrm>
        </p:spPr>
        <p:txBody>
          <a:bodyPr/>
          <a:lstStyle/>
          <a:p>
            <a:r>
              <a:rPr lang="en-SG" dirty="0">
                <a:solidFill>
                  <a:srgbClr val="FF0000"/>
                </a:solidFill>
                <a:highlight>
                  <a:srgbClr val="00FFFF"/>
                </a:highlight>
              </a:rPr>
              <a:t>Julius Chan 2082753A</a:t>
            </a:r>
          </a:p>
        </p:txBody>
      </p:sp>
    </p:spTree>
    <p:extLst>
      <p:ext uri="{BB962C8B-B14F-4D97-AF65-F5344CB8AC3E}">
        <p14:creationId xmlns:p14="http://schemas.microsoft.com/office/powerpoint/2010/main" val="2106746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7C990-3FE1-4DCD-AC7E-9489D1B0BFCB}"/>
              </a:ext>
            </a:extLst>
          </p:cNvPr>
          <p:cNvSpPr>
            <a:spLocks noGrp="1"/>
          </p:cNvSpPr>
          <p:nvPr>
            <p:ph type="title"/>
          </p:nvPr>
        </p:nvSpPr>
        <p:spPr>
          <a:xfrm>
            <a:off x="572493" y="238539"/>
            <a:ext cx="11018520" cy="1434415"/>
          </a:xfrm>
        </p:spPr>
        <p:txBody>
          <a:bodyPr anchor="b">
            <a:normAutofit/>
          </a:bodyPr>
          <a:lstStyle/>
          <a:p>
            <a:r>
              <a:rPr lang="en-SG" sz="5400" b="1" dirty="0"/>
              <a:t>Discrimination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E6EE42-8B0B-4C84-8996-1B25652FC026}"/>
              </a:ext>
            </a:extLst>
          </p:cNvPr>
          <p:cNvSpPr>
            <a:spLocks noGrp="1"/>
          </p:cNvSpPr>
          <p:nvPr>
            <p:ph idx="1"/>
          </p:nvPr>
        </p:nvSpPr>
        <p:spPr>
          <a:xfrm>
            <a:off x="572493" y="2071316"/>
            <a:ext cx="6713552" cy="4119172"/>
          </a:xfrm>
        </p:spPr>
        <p:txBody>
          <a:bodyPr anchor="t">
            <a:normAutofit/>
          </a:bodyPr>
          <a:lstStyle/>
          <a:p>
            <a:r>
              <a:rPr lang="en-US" sz="1700" dirty="0"/>
              <a:t>One of the key issues to facial recognition is that false positives tend to occur to people of color and facial features which leads to racial discrimination.</a:t>
            </a:r>
          </a:p>
          <a:p>
            <a:endParaRPr lang="en-US" sz="1700" dirty="0"/>
          </a:p>
          <a:p>
            <a:r>
              <a:rPr lang="en-US" sz="1700" dirty="0"/>
              <a:t>In one of the research, the inaccuracy revealed is due to the way these tools are developed. After being given millions of photos of human faces, algorithms "learn" to recognize a face. If the faces used to train the algorithm are mostly men of the same skin color, the system will struggle to recognize anyone who doesn't fit which leads to bias.</a:t>
            </a:r>
          </a:p>
          <a:p>
            <a:endParaRPr lang="en-US" sz="1700" dirty="0"/>
          </a:p>
          <a:p>
            <a:r>
              <a:rPr lang="en-US" sz="1700" dirty="0"/>
              <a:t>This could cause issues in a variety of ways. The wrong individual being able to unlock a facial recognition device. People of color are more likely to be arrested for minor offenses, resulting in their mugshot being included to the face recognition database. Face recognition software could lead </a:t>
            </a:r>
            <a:r>
              <a:rPr lang="en-US" sz="1700"/>
              <a:t>to them </a:t>
            </a:r>
            <a:r>
              <a:rPr lang="en-US" sz="1700" dirty="0"/>
              <a:t>getting arrested more frequently as a result of this.</a:t>
            </a:r>
          </a:p>
          <a:p>
            <a:endParaRPr lang="en-US" sz="1700" dirty="0"/>
          </a:p>
          <a:p>
            <a:endParaRPr lang="en-US" sz="1700" dirty="0"/>
          </a:p>
          <a:p>
            <a:endParaRPr lang="en-SG" sz="1700" dirty="0"/>
          </a:p>
        </p:txBody>
      </p:sp>
      <p:pic>
        <p:nvPicPr>
          <p:cNvPr id="7" name="Picture 6" descr="Chart, bar chart&#10;&#10;Description automatically generated">
            <a:extLst>
              <a:ext uri="{FF2B5EF4-FFF2-40B4-BE49-F238E27FC236}">
                <a16:creationId xmlns:a16="http://schemas.microsoft.com/office/drawing/2014/main" id="{5CE58A04-D83E-4DFD-BC4E-EDB642850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703" y="1911493"/>
            <a:ext cx="2835824" cy="4442791"/>
          </a:xfrm>
          <a:prstGeom prst="rect">
            <a:avLst/>
          </a:prstGeom>
        </p:spPr>
      </p:pic>
      <p:sp>
        <p:nvSpPr>
          <p:cNvPr id="4" name="TextBox 3">
            <a:extLst>
              <a:ext uri="{FF2B5EF4-FFF2-40B4-BE49-F238E27FC236}">
                <a16:creationId xmlns:a16="http://schemas.microsoft.com/office/drawing/2014/main" id="{F1820C81-B06E-4AD2-A705-DB2AE07716B5}"/>
              </a:ext>
            </a:extLst>
          </p:cNvPr>
          <p:cNvSpPr txBox="1"/>
          <p:nvPr/>
        </p:nvSpPr>
        <p:spPr>
          <a:xfrm>
            <a:off x="8477084" y="6211669"/>
            <a:ext cx="3240156" cy="523220"/>
          </a:xfrm>
          <a:prstGeom prst="rect">
            <a:avLst/>
          </a:prstGeom>
          <a:noFill/>
        </p:spPr>
        <p:txBody>
          <a:bodyPr wrap="square" rtlCol="0">
            <a:spAutoFit/>
          </a:bodyPr>
          <a:lstStyle/>
          <a:p>
            <a:pPr algn="ctr"/>
            <a:r>
              <a:rPr lang="en-SG" sz="1400" dirty="0"/>
              <a:t>A 2019 Graph showing False Match Rate on faces of different races</a:t>
            </a:r>
          </a:p>
        </p:txBody>
      </p:sp>
    </p:spTree>
    <p:extLst>
      <p:ext uri="{BB962C8B-B14F-4D97-AF65-F5344CB8AC3E}">
        <p14:creationId xmlns:p14="http://schemas.microsoft.com/office/powerpoint/2010/main" val="181508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A9143-1AF4-4015-A90E-F449B1EB62AE}"/>
              </a:ext>
            </a:extLst>
          </p:cNvPr>
          <p:cNvSpPr>
            <a:spLocks noGrp="1"/>
          </p:cNvSpPr>
          <p:nvPr>
            <p:ph type="title"/>
          </p:nvPr>
        </p:nvSpPr>
        <p:spPr>
          <a:xfrm>
            <a:off x="572493" y="238539"/>
            <a:ext cx="11018520" cy="1434415"/>
          </a:xfrm>
        </p:spPr>
        <p:txBody>
          <a:bodyPr anchor="b">
            <a:normAutofit/>
          </a:bodyPr>
          <a:lstStyle/>
          <a:p>
            <a:r>
              <a:rPr lang="en-SG" sz="5400" b="1" dirty="0"/>
              <a:t>Proposed Solution (Discrimination) </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8FE22A-3979-4BC5-9DA5-04D8792CDB0D}"/>
              </a:ext>
            </a:extLst>
          </p:cNvPr>
          <p:cNvSpPr>
            <a:spLocks noGrp="1"/>
          </p:cNvSpPr>
          <p:nvPr>
            <p:ph idx="1"/>
          </p:nvPr>
        </p:nvSpPr>
        <p:spPr>
          <a:xfrm>
            <a:off x="572493" y="2071316"/>
            <a:ext cx="6713552" cy="4119172"/>
          </a:xfrm>
        </p:spPr>
        <p:txBody>
          <a:bodyPr anchor="t">
            <a:normAutofit/>
          </a:bodyPr>
          <a:lstStyle/>
          <a:p>
            <a:r>
              <a:rPr lang="en-US" sz="1900" dirty="0"/>
              <a:t>Before these technologies can effectively aid with security and monitoring, the underlying artificial intelligence (AI) algorithms must be improved to ensure that the program recognizes faces without any bias and the risk assessment of such system must always be in check.</a:t>
            </a:r>
          </a:p>
          <a:p>
            <a:endParaRPr lang="en-US" sz="1900" dirty="0"/>
          </a:p>
          <a:p>
            <a:r>
              <a:rPr lang="en-US" sz="1900" dirty="0"/>
              <a:t>Facial recognition may change in the future as the technology scans and discovers a wider range of faces. </a:t>
            </a:r>
            <a:r>
              <a:rPr lang="en-US" sz="1900" b="0" i="0" dirty="0">
                <a:effectLst/>
                <a:latin typeface="Harding"/>
              </a:rPr>
              <a:t>Audits should be performed to evaluate the risks of the system and to improve the development team's study into 'deep learning’ techniques.</a:t>
            </a:r>
            <a:br>
              <a:rPr lang="en-US" sz="1900" b="0" i="0" dirty="0">
                <a:effectLst/>
                <a:latin typeface="Harding"/>
              </a:rPr>
            </a:br>
            <a:endParaRPr lang="en-US" sz="1900" b="0" i="0" dirty="0">
              <a:effectLst/>
              <a:latin typeface="Harding"/>
            </a:endParaRPr>
          </a:p>
          <a:p>
            <a:r>
              <a:rPr lang="en-US" sz="1900" dirty="0"/>
              <a:t>Algorithm bias can be reduced with “model training"  on exposure to a large representative database of individuals.</a:t>
            </a:r>
            <a:endParaRPr lang="en-SG" sz="1900" dirty="0"/>
          </a:p>
          <a:p>
            <a:endParaRPr lang="en-SG" sz="1900" dirty="0"/>
          </a:p>
        </p:txBody>
      </p:sp>
      <p:pic>
        <p:nvPicPr>
          <p:cNvPr id="7" name="Picture 6" descr="A collage of a person&#10;&#10;Description automatically generated with low confidence">
            <a:extLst>
              <a:ext uri="{FF2B5EF4-FFF2-40B4-BE49-F238E27FC236}">
                <a16:creationId xmlns:a16="http://schemas.microsoft.com/office/drawing/2014/main" id="{4C83B2B5-640B-4648-A585-C3BB0B7818F6}"/>
              </a:ext>
            </a:extLst>
          </p:cNvPr>
          <p:cNvPicPr>
            <a:picLocks noChangeAspect="1"/>
          </p:cNvPicPr>
          <p:nvPr/>
        </p:nvPicPr>
        <p:blipFill rotWithShape="1">
          <a:blip r:embed="rId3">
            <a:extLst>
              <a:ext uri="{28A0092B-C50C-407E-A947-70E740481C1C}">
                <a14:useLocalDpi xmlns:a14="http://schemas.microsoft.com/office/drawing/2010/main" val="0"/>
              </a:ext>
            </a:extLst>
          </a:blip>
          <a:srcRect l="19961" r="25924" b="2"/>
          <a:stretch/>
        </p:blipFill>
        <p:spPr>
          <a:xfrm>
            <a:off x="7675658" y="2093976"/>
            <a:ext cx="3941064" cy="4096512"/>
          </a:xfrm>
          <a:prstGeom prst="rect">
            <a:avLst/>
          </a:prstGeom>
        </p:spPr>
      </p:pic>
      <p:sp>
        <p:nvSpPr>
          <p:cNvPr id="4" name="TextBox 3">
            <a:extLst>
              <a:ext uri="{FF2B5EF4-FFF2-40B4-BE49-F238E27FC236}">
                <a16:creationId xmlns:a16="http://schemas.microsoft.com/office/drawing/2014/main" id="{160E408A-2D51-45E3-8520-DB653FF42F69}"/>
              </a:ext>
            </a:extLst>
          </p:cNvPr>
          <p:cNvSpPr txBox="1"/>
          <p:nvPr/>
        </p:nvSpPr>
        <p:spPr>
          <a:xfrm>
            <a:off x="7715280" y="6190488"/>
            <a:ext cx="4291055" cy="584775"/>
          </a:xfrm>
          <a:prstGeom prst="rect">
            <a:avLst/>
          </a:prstGeom>
          <a:noFill/>
        </p:spPr>
        <p:txBody>
          <a:bodyPr wrap="square" rtlCol="0">
            <a:spAutoFit/>
          </a:bodyPr>
          <a:lstStyle/>
          <a:p>
            <a:pPr algn="ctr"/>
            <a:r>
              <a:rPr lang="en-SG" sz="1600" dirty="0"/>
              <a:t>Facial Recognition Algorithm showing a wider range of faces </a:t>
            </a:r>
          </a:p>
        </p:txBody>
      </p:sp>
    </p:spTree>
    <p:extLst>
      <p:ext uri="{BB962C8B-B14F-4D97-AF65-F5344CB8AC3E}">
        <p14:creationId xmlns:p14="http://schemas.microsoft.com/office/powerpoint/2010/main" val="353511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E6027-C0A6-4C98-BBF3-3B04EF024D5D}"/>
              </a:ext>
            </a:extLst>
          </p:cNvPr>
          <p:cNvSpPr>
            <a:spLocks noGrp="1"/>
          </p:cNvSpPr>
          <p:nvPr>
            <p:ph type="title"/>
          </p:nvPr>
        </p:nvSpPr>
        <p:spPr>
          <a:xfrm>
            <a:off x="572493" y="238539"/>
            <a:ext cx="11018520" cy="1434415"/>
          </a:xfrm>
        </p:spPr>
        <p:txBody>
          <a:bodyPr anchor="b">
            <a:normAutofit fontScale="90000"/>
          </a:bodyPr>
          <a:lstStyle/>
          <a:p>
            <a:br>
              <a:rPr lang="en-SG" b="1" i="0" dirty="0">
                <a:effectLst/>
              </a:rPr>
            </a:br>
            <a:r>
              <a:rPr lang="en-SG" b="1" dirty="0"/>
              <a:t>Recognition system in Photos &amp; Social Media</a:t>
            </a:r>
            <a:br>
              <a:rPr lang="en-SG" sz="3000" b="1" i="0" dirty="0">
                <a:effectLst/>
              </a:rPr>
            </a:br>
            <a:endParaRPr lang="en-SG" sz="3000" dirty="0"/>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726D47-09B0-4685-A5EA-FF09F7A158E2}"/>
              </a:ext>
            </a:extLst>
          </p:cNvPr>
          <p:cNvSpPr>
            <a:spLocks noGrp="1"/>
          </p:cNvSpPr>
          <p:nvPr>
            <p:ph idx="1"/>
          </p:nvPr>
        </p:nvSpPr>
        <p:spPr>
          <a:xfrm>
            <a:off x="572493" y="2071316"/>
            <a:ext cx="6713552" cy="4119172"/>
          </a:xfrm>
        </p:spPr>
        <p:txBody>
          <a:bodyPr anchor="t">
            <a:normAutofit fontScale="92500" lnSpcReduction="10000"/>
          </a:bodyPr>
          <a:lstStyle/>
          <a:p>
            <a:r>
              <a:rPr lang="en-US" sz="1800" b="0" i="0" dirty="0">
                <a:effectLst/>
              </a:rPr>
              <a:t>In social media sites like </a:t>
            </a:r>
            <a:r>
              <a:rPr lang="en-US" sz="1800" dirty="0"/>
              <a:t>F</a:t>
            </a:r>
            <a:r>
              <a:rPr lang="en-US" sz="1800" b="0" i="0" dirty="0">
                <a:effectLst/>
              </a:rPr>
              <a:t>acebook,  when users agreed to use facial recognition, Facebook scanned their "faceprint" and used it to find photographs and videos of them on the platform, with the option of tagging them. According to consumers, the option was turned on by default and was without their consent leading to invasion of privacy.</a:t>
            </a:r>
            <a:endParaRPr lang="en-US" sz="1800" dirty="0"/>
          </a:p>
          <a:p>
            <a:endParaRPr lang="en-US" sz="1800" dirty="0"/>
          </a:p>
          <a:p>
            <a:r>
              <a:rPr lang="en-US" sz="1800" dirty="0"/>
              <a:t>F</a:t>
            </a:r>
            <a:r>
              <a:rPr lang="en-US" sz="1800" b="0" i="0" dirty="0">
                <a:effectLst/>
              </a:rPr>
              <a:t>acial recognition technology isn’t accurate, it's possible that people will be misidentified and tagged in images. Particularly on social networking platforms, where stalkers could use reverse image searches on a photograph taken in a public place to learn more about their victims and figure out who they are and where they reside.</a:t>
            </a:r>
          </a:p>
          <a:p>
            <a:pPr marL="0" indent="0">
              <a:buNone/>
            </a:pPr>
            <a:endParaRPr lang="en-US" sz="1800" b="0" i="0" dirty="0">
              <a:effectLst/>
            </a:endParaRPr>
          </a:p>
          <a:p>
            <a:r>
              <a:rPr lang="en-US" sz="1800" b="0" i="0" dirty="0">
                <a:effectLst/>
              </a:rPr>
              <a:t>Identity fraud could be committed by criminals who have gathered enough personal information &amp; facial data from individuals in photos on social media. This could have a major impact on the subject’s personal life as criminals may impersonate their profiles.</a:t>
            </a:r>
          </a:p>
          <a:p>
            <a:endParaRPr lang="en-US" sz="1500" dirty="0"/>
          </a:p>
          <a:p>
            <a:endParaRPr lang="en-SG" sz="1500" b="1" dirty="0"/>
          </a:p>
          <a:p>
            <a:endParaRPr lang="en-SG" sz="1500" b="1" dirty="0"/>
          </a:p>
          <a:p>
            <a:endParaRPr lang="en-US" sz="1500" dirty="0"/>
          </a:p>
        </p:txBody>
      </p:sp>
      <p:pic>
        <p:nvPicPr>
          <p:cNvPr id="7" name="Picture 6" descr="Graphical user interface, text, application&#10;&#10;Description automatically generated">
            <a:extLst>
              <a:ext uri="{FF2B5EF4-FFF2-40B4-BE49-F238E27FC236}">
                <a16:creationId xmlns:a16="http://schemas.microsoft.com/office/drawing/2014/main" id="{3FC431E0-EFBF-48AB-ADC1-B8070003940F}"/>
              </a:ext>
            </a:extLst>
          </p:cNvPr>
          <p:cNvPicPr>
            <a:picLocks noChangeAspect="1"/>
          </p:cNvPicPr>
          <p:nvPr/>
        </p:nvPicPr>
        <p:blipFill rotWithShape="1">
          <a:blip r:embed="rId3">
            <a:extLst>
              <a:ext uri="{28A0092B-C50C-407E-A947-70E740481C1C}">
                <a14:useLocalDpi xmlns:a14="http://schemas.microsoft.com/office/drawing/2010/main" val="0"/>
              </a:ext>
            </a:extLst>
          </a:blip>
          <a:srcRect l="14623" r="27654" b="1"/>
          <a:stretch/>
        </p:blipFill>
        <p:spPr>
          <a:xfrm>
            <a:off x="7858538" y="1911493"/>
            <a:ext cx="3944842" cy="4096512"/>
          </a:xfrm>
          <a:prstGeom prst="rect">
            <a:avLst/>
          </a:prstGeom>
        </p:spPr>
      </p:pic>
      <p:sp>
        <p:nvSpPr>
          <p:cNvPr id="4" name="TextBox 3">
            <a:extLst>
              <a:ext uri="{FF2B5EF4-FFF2-40B4-BE49-F238E27FC236}">
                <a16:creationId xmlns:a16="http://schemas.microsoft.com/office/drawing/2014/main" id="{3E6F562F-9678-4129-AC16-3032F3A290D7}"/>
              </a:ext>
            </a:extLst>
          </p:cNvPr>
          <p:cNvSpPr txBox="1"/>
          <p:nvPr/>
        </p:nvSpPr>
        <p:spPr>
          <a:xfrm>
            <a:off x="7981122" y="6074246"/>
            <a:ext cx="3822258" cy="584775"/>
          </a:xfrm>
          <a:prstGeom prst="rect">
            <a:avLst/>
          </a:prstGeom>
          <a:noFill/>
        </p:spPr>
        <p:txBody>
          <a:bodyPr wrap="square" rtlCol="0">
            <a:spAutoFit/>
          </a:bodyPr>
          <a:lstStyle/>
          <a:p>
            <a:pPr algn="ctr"/>
            <a:r>
              <a:rPr lang="en-SG" sz="1600" dirty="0"/>
              <a:t>Image of the Facebook logo but now known as Meta</a:t>
            </a:r>
          </a:p>
        </p:txBody>
      </p:sp>
    </p:spTree>
    <p:extLst>
      <p:ext uri="{BB962C8B-B14F-4D97-AF65-F5344CB8AC3E}">
        <p14:creationId xmlns:p14="http://schemas.microsoft.com/office/powerpoint/2010/main" val="295030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4B342-3498-4203-AAB7-7A7216B67F14}"/>
              </a:ext>
            </a:extLst>
          </p:cNvPr>
          <p:cNvSpPr>
            <a:spLocks noGrp="1"/>
          </p:cNvSpPr>
          <p:nvPr>
            <p:ph type="title"/>
          </p:nvPr>
        </p:nvSpPr>
        <p:spPr>
          <a:xfrm>
            <a:off x="572493" y="238539"/>
            <a:ext cx="11018520" cy="1434415"/>
          </a:xfrm>
        </p:spPr>
        <p:txBody>
          <a:bodyPr anchor="b">
            <a:normAutofit/>
          </a:bodyPr>
          <a:lstStyle/>
          <a:p>
            <a:r>
              <a:rPr lang="en-SG" sz="4600" b="1"/>
              <a:t>Proposed Solution (Face Recognition in Photos &amp; Social Media)</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DCDD16-0D1A-41F1-95EF-05E8D15C776D}"/>
              </a:ext>
            </a:extLst>
          </p:cNvPr>
          <p:cNvSpPr>
            <a:spLocks noGrp="1"/>
          </p:cNvSpPr>
          <p:nvPr>
            <p:ph idx="1"/>
          </p:nvPr>
        </p:nvSpPr>
        <p:spPr>
          <a:xfrm>
            <a:off x="683296" y="2085232"/>
            <a:ext cx="6898419" cy="4314376"/>
          </a:xfrm>
        </p:spPr>
        <p:txBody>
          <a:bodyPr anchor="t">
            <a:normAutofit fontScale="77500" lnSpcReduction="20000"/>
          </a:bodyPr>
          <a:lstStyle/>
          <a:p>
            <a:r>
              <a:rPr lang="en-US" sz="2300" dirty="0"/>
              <a:t>Companies and applications that want to use facial technology should always follow the rules of ethics and the law. Make sure users and consumers are aware that if the app uses face recognition technology. As a result, others will be aware that such technologies &amp; policy exist. It also allows visitors and users of the technology to determine whether they want to keep doing so. </a:t>
            </a:r>
          </a:p>
          <a:p>
            <a:endParaRPr lang="en-US" sz="2300" dirty="0"/>
          </a:p>
          <a:p>
            <a:r>
              <a:rPr lang="en-US" sz="2300" dirty="0"/>
              <a:t>Actively seeking consent &amp; compliance from the consumers gives protection to the business from breaking the law while also giving them control over their privacy and the ability to make their own decisions. </a:t>
            </a:r>
            <a:r>
              <a:rPr lang="en-SG" sz="2300" dirty="0">
                <a:effectLst/>
                <a:latin typeface="Calibri" panose="020F0502020204030204" pitchFamily="34" charset="0"/>
                <a:ea typeface="Calibri" panose="020F0502020204030204" pitchFamily="34" charset="0"/>
                <a:cs typeface="Times New Roman" panose="02020603050405020304" pitchFamily="18" charset="0"/>
              </a:rPr>
              <a:t>It all boils down to the users' decision, and they must be willing to face the risk of such technology.</a:t>
            </a:r>
          </a:p>
          <a:p>
            <a:endParaRPr lang="en-US" sz="2300" dirty="0"/>
          </a:p>
          <a:p>
            <a:r>
              <a:rPr lang="en-US" sz="2300" dirty="0"/>
              <a:t>While facial recognition technology is a useful tool for confirming identity, it requires privacy controls to allow people to regulate how their faces are used. There are many concerns regarding the role of facial recognition technology in society, and that it should be limited to personal use, such as face Id on devices</a:t>
            </a:r>
            <a:r>
              <a:rPr lang="en-US" sz="1500" dirty="0"/>
              <a:t>.</a:t>
            </a:r>
          </a:p>
        </p:txBody>
      </p:sp>
      <p:pic>
        <p:nvPicPr>
          <p:cNvPr id="5" name="Picture 4" descr="Graphical user interface, website&#10;&#10;Description automatically generated">
            <a:extLst>
              <a:ext uri="{FF2B5EF4-FFF2-40B4-BE49-F238E27FC236}">
                <a16:creationId xmlns:a16="http://schemas.microsoft.com/office/drawing/2014/main" id="{21B8B157-8491-4599-92F9-64ED932DD180}"/>
              </a:ext>
            </a:extLst>
          </p:cNvPr>
          <p:cNvPicPr>
            <a:picLocks noChangeAspect="1"/>
          </p:cNvPicPr>
          <p:nvPr/>
        </p:nvPicPr>
        <p:blipFill rotWithShape="1">
          <a:blip r:embed="rId3">
            <a:extLst>
              <a:ext uri="{28A0092B-C50C-407E-A947-70E740481C1C}">
                <a14:useLocalDpi xmlns:a14="http://schemas.microsoft.com/office/drawing/2010/main" val="0"/>
              </a:ext>
            </a:extLst>
          </a:blip>
          <a:srcRect l="23053" r="26681" b="2"/>
          <a:stretch/>
        </p:blipFill>
        <p:spPr>
          <a:xfrm>
            <a:off x="8463182" y="2093976"/>
            <a:ext cx="3153539" cy="3277925"/>
          </a:xfrm>
          <a:prstGeom prst="rect">
            <a:avLst/>
          </a:prstGeom>
        </p:spPr>
      </p:pic>
      <p:sp>
        <p:nvSpPr>
          <p:cNvPr id="4" name="TextBox 3">
            <a:extLst>
              <a:ext uri="{FF2B5EF4-FFF2-40B4-BE49-F238E27FC236}">
                <a16:creationId xmlns:a16="http://schemas.microsoft.com/office/drawing/2014/main" id="{1371F99A-20B6-4EAC-85C9-1D79FA97F8E8}"/>
              </a:ext>
            </a:extLst>
          </p:cNvPr>
          <p:cNvSpPr txBox="1"/>
          <p:nvPr/>
        </p:nvSpPr>
        <p:spPr>
          <a:xfrm>
            <a:off x="8463182" y="5427491"/>
            <a:ext cx="3473714" cy="338554"/>
          </a:xfrm>
          <a:prstGeom prst="rect">
            <a:avLst/>
          </a:prstGeom>
          <a:noFill/>
        </p:spPr>
        <p:txBody>
          <a:bodyPr wrap="square" rtlCol="0">
            <a:spAutoFit/>
          </a:bodyPr>
          <a:lstStyle/>
          <a:p>
            <a:pPr algn="ctr"/>
            <a:r>
              <a:rPr lang="en-SG" sz="1600" dirty="0"/>
              <a:t>CEO of Facebook : Mark Zuckerberg</a:t>
            </a:r>
          </a:p>
        </p:txBody>
      </p:sp>
    </p:spTree>
    <p:extLst>
      <p:ext uri="{BB962C8B-B14F-4D97-AF65-F5344CB8AC3E}">
        <p14:creationId xmlns:p14="http://schemas.microsoft.com/office/powerpoint/2010/main" val="480749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A28702-B946-413D-BAEE-C2CBBCAE1A69}"/>
              </a:ext>
            </a:extLst>
          </p:cNvPr>
          <p:cNvSpPr>
            <a:spLocks noGrp="1"/>
          </p:cNvSpPr>
          <p:nvPr>
            <p:ph type="title"/>
          </p:nvPr>
        </p:nvSpPr>
        <p:spPr>
          <a:xfrm>
            <a:off x="572493" y="238539"/>
            <a:ext cx="11018520" cy="1434415"/>
          </a:xfrm>
        </p:spPr>
        <p:txBody>
          <a:bodyPr anchor="b">
            <a:normAutofit/>
          </a:bodyPr>
          <a:lstStyle/>
          <a:p>
            <a:r>
              <a:rPr lang="en-SG" sz="5400" b="1" dirty="0"/>
              <a:t>Deepfakes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AED338-156E-4655-8659-C28E2B654AA0}"/>
              </a:ext>
            </a:extLst>
          </p:cNvPr>
          <p:cNvSpPr>
            <a:spLocks noGrp="1"/>
          </p:cNvSpPr>
          <p:nvPr>
            <p:ph idx="1"/>
          </p:nvPr>
        </p:nvSpPr>
        <p:spPr>
          <a:xfrm>
            <a:off x="572493" y="2071316"/>
            <a:ext cx="6713552" cy="4119172"/>
          </a:xfrm>
        </p:spPr>
        <p:txBody>
          <a:bodyPr anchor="t">
            <a:normAutofit/>
          </a:bodyPr>
          <a:lstStyle/>
          <a:p>
            <a:r>
              <a:rPr lang="en-SG" sz="1800" spc="15" dirty="0">
                <a:latin typeface="Calibri" panose="020F0502020204030204" pitchFamily="34" charset="0"/>
                <a:ea typeface="Calibri" panose="020F0502020204030204" pitchFamily="34" charset="0"/>
                <a:cs typeface="Times New Roman" panose="02020603050405020304" pitchFamily="18" charset="0"/>
              </a:rPr>
              <a:t>Deepfakes are created by </a:t>
            </a:r>
            <a:r>
              <a:rPr lang="en-US" sz="1800" spc="15" dirty="0">
                <a:effectLst/>
                <a:latin typeface="Calibri" panose="020F0502020204030204" pitchFamily="34" charset="0"/>
                <a:ea typeface="Calibri" panose="020F0502020204030204" pitchFamily="34" charset="0"/>
                <a:cs typeface="Times New Roman" panose="02020603050405020304" pitchFamily="18" charset="0"/>
              </a:rPr>
              <a:t>photos of the same person's face from various angles and emotions are required to make one that is convincing. Deepfake generating methods pose a higher threat to recognition systems than others.</a:t>
            </a:r>
          </a:p>
          <a:p>
            <a:endParaRPr lang="en-US" sz="1800" spc="15" dirty="0">
              <a:latin typeface="Calibri" panose="020F0502020204030204" pitchFamily="34" charset="0"/>
              <a:cs typeface="Times New Roman" panose="02020603050405020304" pitchFamily="18" charset="0"/>
            </a:endParaRPr>
          </a:p>
          <a:p>
            <a:r>
              <a:rPr lang="en-US" sz="1800" b="0" i="0" dirty="0">
                <a:effectLst/>
                <a:cs typeface="Arial" panose="020B0604020202020204" pitchFamily="34" charset="0"/>
              </a:rPr>
              <a:t>Anyone with photographs of a victim may generate a convincing deepfake using open-source tools, and a new study reveals that deepfake-generating techniques have advanced to the point that they can reliably deceive professional facial recognition algorithms. </a:t>
            </a:r>
          </a:p>
          <a:p>
            <a:endParaRPr lang="en-US" sz="1800" dirty="0">
              <a:cs typeface="Arial" panose="020B0604020202020204" pitchFamily="34" charset="0"/>
            </a:endParaRPr>
          </a:p>
          <a:p>
            <a:r>
              <a:rPr lang="en-US" sz="1800" dirty="0">
                <a:cs typeface="Arial" panose="020B0604020202020204" pitchFamily="34" charset="0"/>
              </a:rPr>
              <a:t>Another concern that could arise is hackers exploiting a subject's face recognition data and biometrics to create a deepfake which leads to complications.</a:t>
            </a:r>
            <a:endParaRPr lang="en-SG" sz="1800" dirty="0">
              <a:cs typeface="Arial" panose="020B0604020202020204" pitchFamily="34" charset="0"/>
            </a:endParaRPr>
          </a:p>
        </p:txBody>
      </p:sp>
      <p:pic>
        <p:nvPicPr>
          <p:cNvPr id="5" name="Picture 4" descr="Graphical user interface&#10;&#10;Description automatically generated">
            <a:extLst>
              <a:ext uri="{FF2B5EF4-FFF2-40B4-BE49-F238E27FC236}">
                <a16:creationId xmlns:a16="http://schemas.microsoft.com/office/drawing/2014/main" id="{3CF37E96-5104-45DD-BA6F-FA3BC01BAB39}"/>
              </a:ext>
            </a:extLst>
          </p:cNvPr>
          <p:cNvPicPr>
            <a:picLocks noChangeAspect="1"/>
          </p:cNvPicPr>
          <p:nvPr/>
        </p:nvPicPr>
        <p:blipFill rotWithShape="1">
          <a:blip r:embed="rId3">
            <a:extLst>
              <a:ext uri="{28A0092B-C50C-407E-A947-70E740481C1C}">
                <a14:useLocalDpi xmlns:a14="http://schemas.microsoft.com/office/drawing/2010/main" val="0"/>
              </a:ext>
            </a:extLst>
          </a:blip>
          <a:srcRect l="10777" r="46412"/>
          <a:stretch/>
        </p:blipFill>
        <p:spPr>
          <a:xfrm>
            <a:off x="7675658" y="2093976"/>
            <a:ext cx="3941064" cy="4096512"/>
          </a:xfrm>
          <a:prstGeom prst="rect">
            <a:avLst/>
          </a:prstGeom>
        </p:spPr>
      </p:pic>
      <p:sp>
        <p:nvSpPr>
          <p:cNvPr id="4" name="TextBox 3">
            <a:extLst>
              <a:ext uri="{FF2B5EF4-FFF2-40B4-BE49-F238E27FC236}">
                <a16:creationId xmlns:a16="http://schemas.microsoft.com/office/drawing/2014/main" id="{16378F65-5479-4544-94CD-85E35438249E}"/>
              </a:ext>
            </a:extLst>
          </p:cNvPr>
          <p:cNvSpPr txBox="1"/>
          <p:nvPr/>
        </p:nvSpPr>
        <p:spPr>
          <a:xfrm>
            <a:off x="7675658" y="6190488"/>
            <a:ext cx="4426491" cy="584775"/>
          </a:xfrm>
          <a:prstGeom prst="rect">
            <a:avLst/>
          </a:prstGeom>
          <a:noFill/>
        </p:spPr>
        <p:txBody>
          <a:bodyPr wrap="square" rtlCol="0">
            <a:spAutoFit/>
          </a:bodyPr>
          <a:lstStyle/>
          <a:p>
            <a:pPr algn="ctr"/>
            <a:r>
              <a:rPr lang="en-SG" sz="1600" dirty="0"/>
              <a:t>A deepfake platform analysing and predicting the results of targeted attacks</a:t>
            </a:r>
          </a:p>
        </p:txBody>
      </p:sp>
    </p:spTree>
    <p:extLst>
      <p:ext uri="{BB962C8B-B14F-4D97-AF65-F5344CB8AC3E}">
        <p14:creationId xmlns:p14="http://schemas.microsoft.com/office/powerpoint/2010/main" val="215245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6CB5C-9A21-487A-8B07-6C91DB18EC14}"/>
              </a:ext>
            </a:extLst>
          </p:cNvPr>
          <p:cNvSpPr>
            <a:spLocks noGrp="1"/>
          </p:cNvSpPr>
          <p:nvPr>
            <p:ph type="title"/>
          </p:nvPr>
        </p:nvSpPr>
        <p:spPr>
          <a:xfrm>
            <a:off x="630936" y="640080"/>
            <a:ext cx="4818888" cy="1481328"/>
          </a:xfrm>
        </p:spPr>
        <p:txBody>
          <a:bodyPr anchor="b">
            <a:normAutofit/>
          </a:bodyPr>
          <a:lstStyle/>
          <a:p>
            <a:r>
              <a:rPr lang="en-SG" sz="5000" b="1"/>
              <a:t>Proposed Solution (Deep Fakes)</a:t>
            </a:r>
          </a:p>
        </p:txBody>
      </p:sp>
      <p:sp>
        <p:nvSpPr>
          <p:cNvPr id="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569143-B3A3-4A79-95F6-DD82578C7E81}"/>
              </a:ext>
            </a:extLst>
          </p:cNvPr>
          <p:cNvSpPr>
            <a:spLocks noGrp="1"/>
          </p:cNvSpPr>
          <p:nvPr>
            <p:ph idx="1"/>
          </p:nvPr>
        </p:nvSpPr>
        <p:spPr>
          <a:xfrm>
            <a:off x="630935" y="2660904"/>
            <a:ext cx="7171281" cy="3547872"/>
          </a:xfrm>
        </p:spPr>
        <p:txBody>
          <a:bodyPr anchor="t">
            <a:noAutofit/>
          </a:bodyPr>
          <a:lstStyle/>
          <a:p>
            <a:r>
              <a:rPr lang="en-SG" sz="1800" dirty="0">
                <a:effectLst/>
                <a:latin typeface="Calibri" panose="020F0502020204030204" pitchFamily="34" charset="0"/>
                <a:ea typeface="Calibri" panose="020F0502020204030204" pitchFamily="34" charset="0"/>
                <a:cs typeface="Times New Roman" panose="02020603050405020304" pitchFamily="18" charset="0"/>
              </a:rPr>
              <a:t>Many studies are trying to figure out how to spot deepfakes. The technology solution is to use the same types of AI that are used to create deepfakes to detect them.</a:t>
            </a:r>
            <a:r>
              <a:rPr lang="en-US" sz="1800" dirty="0"/>
              <a:t> Deepfake detectors act in a similar manner </a:t>
            </a:r>
            <a:r>
              <a:rPr lang="en-US" sz="1800"/>
              <a:t>to deepfakes. </a:t>
            </a:r>
            <a:r>
              <a:rPr lang="en-US" sz="1800" dirty="0"/>
              <a:t>The detectors are pieces of software that have been trained to detect deepfake films using machine learning models. </a:t>
            </a:r>
            <a:endParaRPr lang="en-SG" sz="1800" dirty="0"/>
          </a:p>
          <a:p>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800" dirty="0">
                <a:effectLst/>
                <a:latin typeface="Calibri" panose="020F0502020204030204" pitchFamily="34" charset="0"/>
                <a:ea typeface="Calibri" panose="020F0502020204030204" pitchFamily="34" charset="0"/>
                <a:cs typeface="Times New Roman" panose="02020603050405020304" pitchFamily="18" charset="0"/>
              </a:rPr>
              <a:t>Individuals who are affected by deepfakes should contact the police to report it and let authorities handle it, as creation or distributing deepfake content is a serious crime. On the bright side, many companies such as Facebook &amp; Google are hosting challenges that detects deepfakes. 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challenge's purpose is to encourage researchers across the world to develop new tools that can detect deepfakes and altered material. Participants in the challenge must submit their code for testing.</a:t>
            </a:r>
            <a:endParaRPr lang="en-SG" sz="1800" dirty="0"/>
          </a:p>
        </p:txBody>
      </p:sp>
      <p:pic>
        <p:nvPicPr>
          <p:cNvPr id="9" name="Picture 8" descr="A picture containing text, person, person&#10;&#10;Description automatically generated">
            <a:extLst>
              <a:ext uri="{FF2B5EF4-FFF2-40B4-BE49-F238E27FC236}">
                <a16:creationId xmlns:a16="http://schemas.microsoft.com/office/drawing/2014/main" id="{C42B89AC-C575-4F8C-8F3E-4C4A8742D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962" y="2880380"/>
            <a:ext cx="2826292" cy="1554460"/>
          </a:xfrm>
          <a:prstGeom prst="rect">
            <a:avLst/>
          </a:prstGeom>
        </p:spPr>
      </p:pic>
      <p:sp>
        <p:nvSpPr>
          <p:cNvPr id="4" name="TextBox 3">
            <a:extLst>
              <a:ext uri="{FF2B5EF4-FFF2-40B4-BE49-F238E27FC236}">
                <a16:creationId xmlns:a16="http://schemas.microsoft.com/office/drawing/2014/main" id="{E01A5124-4F7E-44A6-AA36-0881D3983FCC}"/>
              </a:ext>
            </a:extLst>
          </p:cNvPr>
          <p:cNvSpPr txBox="1"/>
          <p:nvPr/>
        </p:nvSpPr>
        <p:spPr>
          <a:xfrm>
            <a:off x="8508556" y="4434840"/>
            <a:ext cx="2977103" cy="584775"/>
          </a:xfrm>
          <a:prstGeom prst="rect">
            <a:avLst/>
          </a:prstGeom>
          <a:noFill/>
        </p:spPr>
        <p:txBody>
          <a:bodyPr wrap="square" rtlCol="0">
            <a:spAutoFit/>
          </a:bodyPr>
          <a:lstStyle/>
          <a:p>
            <a:pPr algn="ctr"/>
            <a:r>
              <a:rPr lang="en-SG" sz="1600" dirty="0"/>
              <a:t>Example of a real &amp; deepfake image of Tesla’s CEO Elon Musk</a:t>
            </a:r>
          </a:p>
        </p:txBody>
      </p:sp>
    </p:spTree>
    <p:extLst>
      <p:ext uri="{BB962C8B-B14F-4D97-AF65-F5344CB8AC3E}">
        <p14:creationId xmlns:p14="http://schemas.microsoft.com/office/powerpoint/2010/main" val="378660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310B-21E1-4930-85BE-C617D155A6E9}"/>
              </a:ext>
            </a:extLst>
          </p:cNvPr>
          <p:cNvSpPr>
            <a:spLocks noGrp="1"/>
          </p:cNvSpPr>
          <p:nvPr>
            <p:ph type="title"/>
          </p:nvPr>
        </p:nvSpPr>
        <p:spPr>
          <a:xfrm>
            <a:off x="4965430" y="629268"/>
            <a:ext cx="6586491" cy="1286160"/>
          </a:xfrm>
        </p:spPr>
        <p:txBody>
          <a:bodyPr anchor="b">
            <a:normAutofit/>
          </a:bodyPr>
          <a:lstStyle/>
          <a:p>
            <a:pPr algn="ctr"/>
            <a:r>
              <a:rPr lang="en-SG" b="1" dirty="0"/>
              <a:t>Conclusion</a:t>
            </a:r>
          </a:p>
        </p:txBody>
      </p:sp>
      <p:sp>
        <p:nvSpPr>
          <p:cNvPr id="3" name="Content Placeholder 2">
            <a:extLst>
              <a:ext uri="{FF2B5EF4-FFF2-40B4-BE49-F238E27FC236}">
                <a16:creationId xmlns:a16="http://schemas.microsoft.com/office/drawing/2014/main" id="{5D29B3FA-F90F-4532-8FFD-15B3DFBCDDDF}"/>
              </a:ext>
            </a:extLst>
          </p:cNvPr>
          <p:cNvSpPr>
            <a:spLocks noGrp="1"/>
          </p:cNvSpPr>
          <p:nvPr>
            <p:ph idx="1"/>
          </p:nvPr>
        </p:nvSpPr>
        <p:spPr>
          <a:xfrm>
            <a:off x="4965432" y="2239618"/>
            <a:ext cx="6586489" cy="4230757"/>
          </a:xfrm>
        </p:spPr>
        <p:txBody>
          <a:bodyPr>
            <a:normAutofit fontScale="92500" lnSpcReduction="10000"/>
          </a:bodyPr>
          <a:lstStyle/>
          <a:p>
            <a:r>
              <a:rPr lang="en-US" sz="2000" dirty="0">
                <a:latin typeface="Calibri" panose="020F0502020204030204" pitchFamily="34" charset="0"/>
                <a:cs typeface="Times New Roman" panose="02020603050405020304" pitchFamily="18" charset="0"/>
              </a:rPr>
              <a:t>Face recognition, like any other technology, has potential drawbacks, such as threats to privacy, violations of rights and personal freedoms, data theft, and other crimes. </a:t>
            </a:r>
          </a:p>
          <a:p>
            <a:endParaRPr lang="en-US" sz="2000" dirty="0">
              <a:latin typeface="Calibri" panose="020F0502020204030204" pitchFamily="34" charset="0"/>
              <a:cs typeface="Times New Roman" panose="02020603050405020304" pitchFamily="18" charset="0"/>
            </a:endParaRPr>
          </a:p>
          <a:p>
            <a:r>
              <a:rPr lang="en-SG" sz="2000" dirty="0">
                <a:effectLst/>
                <a:latin typeface="Calibri" panose="020F0502020204030204" pitchFamily="34" charset="0"/>
                <a:ea typeface="Calibri" panose="020F0502020204030204" pitchFamily="34" charset="0"/>
                <a:cs typeface="Times New Roman" panose="02020603050405020304" pitchFamily="18" charset="0"/>
              </a:rPr>
              <a:t>One of the most controversial and complicated policy areas currently in play is face recognition. Face recognition has been shown to be flawed and inaccurate, frequently misidentifying  and affecting people of colour. </a:t>
            </a:r>
          </a:p>
          <a:p>
            <a:pPr marL="0" indent="0">
              <a:buNone/>
            </a:pPr>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Facial recognition, when used correctly, can be a useful &amp; convenient tool. However, trying to protect yourself from the potential threats is still a good idea. If you're given the option of having your image collected for facial recognition, think about whether it's worth it.</a:t>
            </a:r>
          </a:p>
          <a:p>
            <a:pPr marL="0" indent="0">
              <a:buNone/>
            </a:pPr>
            <a:endParaRPr lang="en-SG" sz="2000" dirty="0"/>
          </a:p>
        </p:txBody>
      </p:sp>
      <p:pic>
        <p:nvPicPr>
          <p:cNvPr id="5" name="Picture 4" descr="A crowd of people in a stadium&#10;&#10;Description automatically generated with medium confidence">
            <a:extLst>
              <a:ext uri="{FF2B5EF4-FFF2-40B4-BE49-F238E27FC236}">
                <a16:creationId xmlns:a16="http://schemas.microsoft.com/office/drawing/2014/main" id="{F142BDEF-C3E7-4912-BDBD-B7D9E97032AE}"/>
              </a:ext>
            </a:extLst>
          </p:cNvPr>
          <p:cNvPicPr>
            <a:picLocks noChangeAspect="1"/>
          </p:cNvPicPr>
          <p:nvPr/>
        </p:nvPicPr>
        <p:blipFill rotWithShape="1">
          <a:blip r:embed="rId3">
            <a:extLst>
              <a:ext uri="{28A0092B-C50C-407E-A947-70E740481C1C}">
                <a14:useLocalDpi xmlns:a14="http://schemas.microsoft.com/office/drawing/2010/main" val="0"/>
              </a:ext>
            </a:extLst>
          </a:blip>
          <a:srcRect l="25899" r="28982" b="-1"/>
          <a:stretch/>
        </p:blipFill>
        <p:spPr>
          <a:xfrm>
            <a:off x="20" y="10"/>
            <a:ext cx="4635571" cy="6857990"/>
          </a:xfrm>
          <a:prstGeom prst="rect">
            <a:avLst/>
          </a:prstGeom>
          <a:effectLst/>
        </p:spPr>
      </p:pic>
      <p:cxnSp>
        <p:nvCxnSpPr>
          <p:cNvPr id="14"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EF08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56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6A87-89B8-4103-A5E1-5C5340502EF6}"/>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96ABE12A-2EDE-4459-A104-3DD97A6E90DD}"/>
              </a:ext>
            </a:extLst>
          </p:cNvPr>
          <p:cNvSpPr>
            <a:spLocks noGrp="1"/>
          </p:cNvSpPr>
          <p:nvPr>
            <p:ph idx="1"/>
          </p:nvPr>
        </p:nvSpPr>
        <p:spPr/>
        <p:txBody>
          <a:bodyPr>
            <a:normAutofit fontScale="77500" lnSpcReduction="20000"/>
          </a:bodyPr>
          <a:lstStyle/>
          <a:p>
            <a:r>
              <a:rPr lang="en-SG" dirty="0"/>
              <a:t>https://www.forbes.com/sites/fernandezelizabeth/2020/08/13/facial-recognition-violates-human-rights-court-rules/?sh=6a61f22d5d44 </a:t>
            </a:r>
          </a:p>
          <a:p>
            <a:r>
              <a:rPr lang="en-SG" dirty="0"/>
              <a:t>https://www.kaspersky.com/resource-center/definitions/what-is-facial-recognition</a:t>
            </a:r>
          </a:p>
          <a:p>
            <a:r>
              <a:rPr lang="en-SG" dirty="0"/>
              <a:t>https://www.eff.org/deeplinks/2021/10/resisting-menace-face-recognition</a:t>
            </a:r>
          </a:p>
          <a:p>
            <a:r>
              <a:rPr lang="en-SG" dirty="0">
                <a:hlinkClick r:id="rId2"/>
              </a:rPr>
              <a:t>https://phoenixcellular.com/news/face-id-vs-fingerprint/</a:t>
            </a:r>
            <a:endParaRPr lang="en-SG" dirty="0"/>
          </a:p>
          <a:p>
            <a:r>
              <a:rPr lang="en-SG" dirty="0">
                <a:hlinkClick r:id="rId3"/>
              </a:rPr>
              <a:t>https://www.kaspersky.com/blog/face-unlock-insecurity/21618/</a:t>
            </a:r>
            <a:endParaRPr lang="en-SG" dirty="0"/>
          </a:p>
          <a:p>
            <a:r>
              <a:rPr lang="en-SG" dirty="0">
                <a:hlinkClick r:id="rId4"/>
              </a:rPr>
              <a:t>https://towardsdatascience.com/how-ethical-is-facial-recognition-technology-8104db2cb81b</a:t>
            </a:r>
            <a:endParaRPr lang="en-SG" dirty="0"/>
          </a:p>
          <a:p>
            <a:r>
              <a:rPr lang="en-SG" dirty="0">
                <a:hlinkClick r:id="rId5"/>
              </a:rPr>
              <a:t>https://www.wsj.com/articles/faces-are-the-next-target-for-fraudsters-11625662828</a:t>
            </a:r>
            <a:endParaRPr lang="en-SG" dirty="0"/>
          </a:p>
          <a:p>
            <a:r>
              <a:rPr lang="en-SG" dirty="0">
                <a:hlinkClick r:id="rId6"/>
              </a:rPr>
              <a:t>https://www.nature.com/articles/d41586-020-03186-4</a:t>
            </a:r>
            <a:endParaRPr lang="en-SG" dirty="0"/>
          </a:p>
          <a:p>
            <a:r>
              <a:rPr lang="en-SG" dirty="0"/>
              <a:t>https://www.cbsnews.com/news/facial-recognition-systems-racism-protests-police-bias/</a:t>
            </a:r>
          </a:p>
          <a:p>
            <a:endParaRPr lang="en-SG" dirty="0"/>
          </a:p>
        </p:txBody>
      </p:sp>
    </p:spTree>
    <p:extLst>
      <p:ext uri="{BB962C8B-B14F-4D97-AF65-F5344CB8AC3E}">
        <p14:creationId xmlns:p14="http://schemas.microsoft.com/office/powerpoint/2010/main" val="358486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62CEF1-8301-43BC-BE46-843B879AF090}"/>
              </a:ext>
            </a:extLst>
          </p:cNvPr>
          <p:cNvSpPr>
            <a:spLocks noGrp="1"/>
          </p:cNvSpPr>
          <p:nvPr>
            <p:ph type="title"/>
          </p:nvPr>
        </p:nvSpPr>
        <p:spPr>
          <a:xfrm>
            <a:off x="572493" y="238539"/>
            <a:ext cx="11018520" cy="1434415"/>
          </a:xfrm>
        </p:spPr>
        <p:txBody>
          <a:bodyPr anchor="b">
            <a:normAutofit/>
          </a:bodyPr>
          <a:lstStyle/>
          <a:p>
            <a:r>
              <a:rPr lang="en-SG" sz="5400" b="1" dirty="0"/>
              <a:t>Introduction to Facial Recognition </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A31D89-98E6-4A50-B678-DDE3EB9A936B}"/>
              </a:ext>
            </a:extLst>
          </p:cNvPr>
          <p:cNvSpPr>
            <a:spLocks noGrp="1"/>
          </p:cNvSpPr>
          <p:nvPr>
            <p:ph idx="1"/>
          </p:nvPr>
        </p:nvSpPr>
        <p:spPr>
          <a:xfrm>
            <a:off x="572493" y="2093976"/>
            <a:ext cx="6713552" cy="4119172"/>
          </a:xfrm>
        </p:spPr>
        <p:txBody>
          <a:bodyPr anchor="t">
            <a:normAutofit fontScale="92500"/>
          </a:bodyPr>
          <a:lstStyle/>
          <a:p>
            <a:r>
              <a:rPr lang="en-SG" sz="2400" dirty="0">
                <a:effectLst/>
                <a:latin typeface="Calibri" panose="020F0502020204030204" pitchFamily="34" charset="0"/>
                <a:ea typeface="Calibri" panose="020F0502020204030204" pitchFamily="34" charset="0"/>
                <a:cs typeface="Times New Roman" panose="02020603050405020304" pitchFamily="18" charset="0"/>
              </a:rPr>
              <a:t>Face recognition is a technology that can recognize a person just by looking at them. It uses machine learning algorithms to find, capture, store, and analyse facial features so that they can be matched to images of people in a pre-existing database</a:t>
            </a:r>
          </a:p>
          <a:p>
            <a:pPr marL="0" indent="0">
              <a:buNone/>
            </a:pPr>
            <a:endParaRPr lang="en-SG"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Biometric security includes facial recognition. Voice recognition, fingerprint recognition, and iris recognition are all examples of biometric software. Although facial recognition is mostly utilized for security and law enforcement, there is growing interest in other applications.</a:t>
            </a:r>
          </a:p>
          <a:p>
            <a:endParaRPr lang="en-US" sz="1700" dirty="0">
              <a:latin typeface="Calibri" panose="020F0502020204030204" pitchFamily="34" charset="0"/>
              <a:cs typeface="Times New Roman" panose="02020603050405020304" pitchFamily="18" charset="0"/>
            </a:endParaRPr>
          </a:p>
          <a:p>
            <a:endParaRPr lang="en-SG" sz="1700" dirty="0">
              <a:latin typeface="Calibri" panose="020F0502020204030204" pitchFamily="34" charset="0"/>
              <a:cs typeface="Times New Roman" panose="02020603050405020304" pitchFamily="18" charset="0"/>
            </a:endParaRPr>
          </a:p>
          <a:p>
            <a:endParaRPr lang="en-SG" sz="1700" dirty="0">
              <a:latin typeface="Calibri" panose="020F0502020204030204" pitchFamily="34" charset="0"/>
              <a:cs typeface="Times New Roman" panose="02020603050405020304" pitchFamily="18" charset="0"/>
            </a:endParaRPr>
          </a:p>
          <a:p>
            <a:endParaRPr lang="en-SG" sz="1700" dirty="0"/>
          </a:p>
        </p:txBody>
      </p:sp>
      <p:pic>
        <p:nvPicPr>
          <p:cNvPr id="5" name="Picture 4" descr="Graphical user interface&#10;&#10;Description automatically generated">
            <a:extLst>
              <a:ext uri="{FF2B5EF4-FFF2-40B4-BE49-F238E27FC236}">
                <a16:creationId xmlns:a16="http://schemas.microsoft.com/office/drawing/2014/main" id="{3EFDFF83-A78B-428E-B0AB-7D5316066AB2}"/>
              </a:ext>
            </a:extLst>
          </p:cNvPr>
          <p:cNvPicPr>
            <a:picLocks noChangeAspect="1"/>
          </p:cNvPicPr>
          <p:nvPr/>
        </p:nvPicPr>
        <p:blipFill rotWithShape="1">
          <a:blip r:embed="rId2">
            <a:extLst>
              <a:ext uri="{28A0092B-C50C-407E-A947-70E740481C1C}">
                <a14:useLocalDpi xmlns:a14="http://schemas.microsoft.com/office/drawing/2010/main" val="0"/>
              </a:ext>
            </a:extLst>
          </a:blip>
          <a:srcRect l="28899" r="7079" b="-1"/>
          <a:stretch/>
        </p:blipFill>
        <p:spPr>
          <a:xfrm>
            <a:off x="7675658" y="2093976"/>
            <a:ext cx="3941064" cy="4096512"/>
          </a:xfrm>
          <a:prstGeom prst="rect">
            <a:avLst/>
          </a:prstGeom>
        </p:spPr>
      </p:pic>
    </p:spTree>
    <p:extLst>
      <p:ext uri="{BB962C8B-B14F-4D97-AF65-F5344CB8AC3E}">
        <p14:creationId xmlns:p14="http://schemas.microsoft.com/office/powerpoint/2010/main" val="358945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E5A65-EF6E-40D1-99F3-9A3E2A97F305}"/>
              </a:ext>
            </a:extLst>
          </p:cNvPr>
          <p:cNvSpPr>
            <a:spLocks noGrp="1"/>
          </p:cNvSpPr>
          <p:nvPr>
            <p:ph type="title"/>
          </p:nvPr>
        </p:nvSpPr>
        <p:spPr>
          <a:xfrm>
            <a:off x="572493" y="238539"/>
            <a:ext cx="11018520" cy="1434415"/>
          </a:xfrm>
        </p:spPr>
        <p:txBody>
          <a:bodyPr anchor="b">
            <a:normAutofit/>
          </a:bodyPr>
          <a:lstStyle/>
          <a:p>
            <a:r>
              <a:rPr lang="en-SG" sz="5400" b="1" dirty="0"/>
              <a:t>How it works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202EE3A-2C70-4B1C-B926-0C1CAF0BBF96}"/>
              </a:ext>
            </a:extLst>
          </p:cNvPr>
          <p:cNvSpPr>
            <a:spLocks noGrp="1"/>
          </p:cNvSpPr>
          <p:nvPr>
            <p:ph idx="1"/>
          </p:nvPr>
        </p:nvSpPr>
        <p:spPr>
          <a:xfrm>
            <a:off x="572492" y="2071315"/>
            <a:ext cx="7249603" cy="4548145"/>
          </a:xfrm>
        </p:spPr>
        <p:txBody>
          <a:bodyPr anchor="t">
            <a:normAutofit fontScale="92500" lnSpcReduction="10000"/>
          </a:bodyPr>
          <a:lstStyle/>
          <a:p>
            <a:pPr marL="0" indent="0">
              <a:buNone/>
            </a:pPr>
            <a:r>
              <a:rPr lang="en-SG" sz="1800" dirty="0"/>
              <a:t>1. Face detection</a:t>
            </a:r>
          </a:p>
          <a:p>
            <a:pPr marL="0" indent="0">
              <a:buNone/>
            </a:pPr>
            <a:r>
              <a:rPr lang="en-SG" sz="1800" dirty="0"/>
              <a:t>The camera detects and locates the image of a face.</a:t>
            </a:r>
          </a:p>
          <a:p>
            <a:pPr marL="0" indent="0">
              <a:buNone/>
            </a:pPr>
            <a:endParaRPr lang="en-SG" sz="1800" dirty="0"/>
          </a:p>
          <a:p>
            <a:pPr marL="0" indent="0">
              <a:buNone/>
            </a:pPr>
            <a:r>
              <a:rPr lang="en-SG" sz="1800" dirty="0"/>
              <a:t>2. Face analysis</a:t>
            </a:r>
          </a:p>
          <a:p>
            <a:pPr marL="0" indent="0">
              <a:buNone/>
            </a:pPr>
            <a:r>
              <a:rPr lang="en-SG" sz="1800" dirty="0"/>
              <a:t>The image is captured and analysed by the software. The key feature would be the facial landmarks.</a:t>
            </a:r>
          </a:p>
          <a:p>
            <a:pPr marL="0" indent="0">
              <a:buNone/>
            </a:pPr>
            <a:endParaRPr lang="en-SG" sz="1800" dirty="0"/>
          </a:p>
          <a:p>
            <a:pPr marL="0" indent="0">
              <a:buNone/>
            </a:pPr>
            <a:r>
              <a:rPr lang="en-SG" sz="1800" dirty="0"/>
              <a:t>3. Converting the image to data</a:t>
            </a:r>
          </a:p>
          <a:p>
            <a:pPr marL="0" indent="0">
              <a:buNone/>
            </a:pPr>
            <a:r>
              <a:rPr lang="en-SG" sz="1800" dirty="0"/>
              <a:t>The face captured transforms a face into a set of data based on the subject’s individual facial features.</a:t>
            </a:r>
          </a:p>
          <a:p>
            <a:pPr marL="0" indent="0">
              <a:buNone/>
            </a:pPr>
            <a:endParaRPr lang="en-SG" sz="1800" dirty="0"/>
          </a:p>
          <a:p>
            <a:pPr marL="0" indent="0">
              <a:buNone/>
            </a:pPr>
            <a:r>
              <a:rPr lang="en-SG" sz="1800" dirty="0"/>
              <a:t>4. Finding a match</a:t>
            </a:r>
          </a:p>
          <a:p>
            <a:pPr marL="0" indent="0">
              <a:buNone/>
            </a:pPr>
            <a:r>
              <a:rPr lang="en-US" sz="1800" dirty="0"/>
              <a:t>After that, the faceprint is compared to a database of other known faces. A determination is made if the faceprint matches an image in a facial recognition database.</a:t>
            </a:r>
            <a:endParaRPr lang="en-SG" sz="1800" dirty="0"/>
          </a:p>
        </p:txBody>
      </p:sp>
      <p:pic>
        <p:nvPicPr>
          <p:cNvPr id="9" name="Picture 8" descr="A picture containing text, person, hairpiece&#10;&#10;Description automatically generated">
            <a:extLst>
              <a:ext uri="{FF2B5EF4-FFF2-40B4-BE49-F238E27FC236}">
                <a16:creationId xmlns:a16="http://schemas.microsoft.com/office/drawing/2014/main" id="{389B7E9E-E04C-4C43-8A5A-6D087D61FC6A}"/>
              </a:ext>
            </a:extLst>
          </p:cNvPr>
          <p:cNvPicPr>
            <a:picLocks noChangeAspect="1"/>
          </p:cNvPicPr>
          <p:nvPr/>
        </p:nvPicPr>
        <p:blipFill rotWithShape="1">
          <a:blip r:embed="rId2">
            <a:extLst>
              <a:ext uri="{28A0092B-C50C-407E-A947-70E740481C1C}">
                <a14:useLocalDpi xmlns:a14="http://schemas.microsoft.com/office/drawing/2010/main" val="0"/>
              </a:ext>
            </a:extLst>
          </a:blip>
          <a:srcRect l="8838" r="42338" b="1"/>
          <a:stretch/>
        </p:blipFill>
        <p:spPr>
          <a:xfrm>
            <a:off x="8619874" y="2713382"/>
            <a:ext cx="2634899" cy="2738828"/>
          </a:xfrm>
          <a:prstGeom prst="rect">
            <a:avLst/>
          </a:prstGeom>
        </p:spPr>
      </p:pic>
    </p:spTree>
    <p:extLst>
      <p:ext uri="{BB962C8B-B14F-4D97-AF65-F5344CB8AC3E}">
        <p14:creationId xmlns:p14="http://schemas.microsoft.com/office/powerpoint/2010/main" val="78745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A442C-DE90-4321-B497-ACE331FF9B4D}"/>
              </a:ext>
            </a:extLst>
          </p:cNvPr>
          <p:cNvSpPr>
            <a:spLocks noGrp="1"/>
          </p:cNvSpPr>
          <p:nvPr>
            <p:ph type="title"/>
          </p:nvPr>
        </p:nvSpPr>
        <p:spPr>
          <a:xfrm>
            <a:off x="572493" y="238539"/>
            <a:ext cx="11018520" cy="1434415"/>
          </a:xfrm>
        </p:spPr>
        <p:txBody>
          <a:bodyPr anchor="b">
            <a:normAutofit/>
          </a:bodyPr>
          <a:lstStyle/>
          <a:p>
            <a:r>
              <a:rPr lang="en-SG" sz="5400" b="1" dirty="0"/>
              <a:t>Purposes of Facial Recognition</a:t>
            </a:r>
            <a:endParaRPr lang="en-SG" sz="54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8A5D65-662A-4AD0-8A42-984DA9CE25A7}"/>
              </a:ext>
            </a:extLst>
          </p:cNvPr>
          <p:cNvSpPr>
            <a:spLocks noGrp="1"/>
          </p:cNvSpPr>
          <p:nvPr>
            <p:ph idx="1"/>
          </p:nvPr>
        </p:nvSpPr>
        <p:spPr>
          <a:xfrm>
            <a:off x="447261" y="2071315"/>
            <a:ext cx="6838784" cy="4617719"/>
          </a:xfrm>
        </p:spPr>
        <p:txBody>
          <a:bodyPr anchor="t">
            <a:normAutofit lnSpcReduction="10000"/>
          </a:bodyPr>
          <a:lstStyle/>
          <a:p>
            <a:pPr marL="0" indent="0" fontAlgn="base">
              <a:buNone/>
            </a:pPr>
            <a:r>
              <a:rPr lang="en-US" sz="1800" b="0" i="0" dirty="0">
                <a:effectLst/>
              </a:rPr>
              <a:t>The technology is used for a variety of purposes such as : </a:t>
            </a:r>
          </a:p>
          <a:p>
            <a:pPr marL="0" indent="0" fontAlgn="base">
              <a:buNone/>
            </a:pPr>
            <a:endParaRPr lang="en-US" sz="1800" b="0" i="0" dirty="0">
              <a:effectLst/>
            </a:endParaRPr>
          </a:p>
          <a:p>
            <a:pPr fontAlgn="base"/>
            <a:r>
              <a:rPr lang="en-US" sz="1800" dirty="0"/>
              <a:t>Phone unlocking</a:t>
            </a:r>
            <a:r>
              <a:rPr lang="en-US" sz="1800" dirty="0">
                <a:latin typeface="MuseoSans"/>
              </a:rPr>
              <a:t> which use face recognition to unlock the device. The technology offers a way to protect personal data.</a:t>
            </a:r>
          </a:p>
          <a:p>
            <a:pPr marL="0" indent="0" fontAlgn="base">
              <a:buNone/>
            </a:pPr>
            <a:endParaRPr lang="en-US" sz="1800" dirty="0">
              <a:latin typeface="MuseoSans"/>
            </a:endParaRPr>
          </a:p>
          <a:p>
            <a:pPr fontAlgn="base"/>
            <a:r>
              <a:rPr lang="en-US" sz="1800" dirty="0">
                <a:latin typeface="MuseoSans"/>
              </a:rPr>
              <a:t>Law Enforcement where </a:t>
            </a:r>
            <a:r>
              <a:rPr lang="en-US" sz="1800" b="0" i="0" dirty="0">
                <a:effectLst/>
              </a:rPr>
              <a:t>Police collects mugshots from arrestees and compare them against face recognition databases. </a:t>
            </a:r>
          </a:p>
          <a:p>
            <a:pPr marL="0" indent="0" fontAlgn="base">
              <a:buNone/>
            </a:pPr>
            <a:endParaRPr lang="en-US" sz="1800" b="0" i="0" dirty="0">
              <a:effectLst/>
            </a:endParaRPr>
          </a:p>
          <a:p>
            <a:pPr fontAlgn="base"/>
            <a:r>
              <a:rPr lang="en-US" sz="1800" dirty="0">
                <a:latin typeface="MuseoSans"/>
              </a:rPr>
              <a:t>Locating individuals that have gone missing. Missing people and victims of human trafficking can be identified using facial recognition technology. Assuming that a database of missing people is created.</a:t>
            </a:r>
          </a:p>
          <a:p>
            <a:pPr marL="0" indent="0" fontAlgn="base">
              <a:buNone/>
            </a:pPr>
            <a:endParaRPr lang="en-US" sz="1800" dirty="0">
              <a:latin typeface="MuseoSans"/>
            </a:endParaRPr>
          </a:p>
          <a:p>
            <a:pPr fontAlgn="base"/>
            <a:r>
              <a:rPr lang="en-US" sz="1800" dirty="0">
                <a:latin typeface="MuseoSans"/>
              </a:rPr>
              <a:t>Face recognition is being tested by healthcare staffs to access patient records, speed patient registration, detect emotion and discomfort in patients, and even assist in the identification of certain illnesses</a:t>
            </a:r>
            <a:r>
              <a:rPr lang="en-US" sz="1400" dirty="0">
                <a:latin typeface="MuseoSans"/>
              </a:rPr>
              <a:t>.</a:t>
            </a:r>
          </a:p>
        </p:txBody>
      </p:sp>
      <p:pic>
        <p:nvPicPr>
          <p:cNvPr id="5" name="Picture 4" descr="A picture containing dark&#10;&#10;Description automatically generated">
            <a:extLst>
              <a:ext uri="{FF2B5EF4-FFF2-40B4-BE49-F238E27FC236}">
                <a16:creationId xmlns:a16="http://schemas.microsoft.com/office/drawing/2014/main" id="{53DAA47F-56DE-45BB-9814-528D76F4C4FB}"/>
              </a:ext>
            </a:extLst>
          </p:cNvPr>
          <p:cNvPicPr>
            <a:picLocks noChangeAspect="1"/>
          </p:cNvPicPr>
          <p:nvPr/>
        </p:nvPicPr>
        <p:blipFill rotWithShape="1">
          <a:blip r:embed="rId3">
            <a:extLst>
              <a:ext uri="{28A0092B-C50C-407E-A947-70E740481C1C}">
                <a14:useLocalDpi xmlns:a14="http://schemas.microsoft.com/office/drawing/2010/main" val="0"/>
              </a:ext>
            </a:extLst>
          </a:blip>
          <a:srcRect l="30578" r="17470" b="-2"/>
          <a:stretch/>
        </p:blipFill>
        <p:spPr>
          <a:xfrm>
            <a:off x="7675658" y="2093976"/>
            <a:ext cx="3941064" cy="4096512"/>
          </a:xfrm>
          <a:prstGeom prst="rect">
            <a:avLst/>
          </a:prstGeom>
        </p:spPr>
      </p:pic>
    </p:spTree>
    <p:extLst>
      <p:ext uri="{BB962C8B-B14F-4D97-AF65-F5344CB8AC3E}">
        <p14:creationId xmlns:p14="http://schemas.microsoft.com/office/powerpoint/2010/main" val="57273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59254F-A62C-450A-87C7-4C5555A2042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17300" r="34700"/>
          <a:stretch/>
        </p:blipFill>
        <p:spPr>
          <a:xfrm>
            <a:off x="0" y="0"/>
            <a:ext cx="12191980" cy="6857990"/>
          </a:xfrm>
          <a:prstGeom prst="rect">
            <a:avLst/>
          </a:prstGeom>
        </p:spPr>
      </p:pic>
      <p:sp>
        <p:nvSpPr>
          <p:cNvPr id="2" name="Title 1">
            <a:extLst>
              <a:ext uri="{FF2B5EF4-FFF2-40B4-BE49-F238E27FC236}">
                <a16:creationId xmlns:a16="http://schemas.microsoft.com/office/drawing/2014/main" id="{6A75B8EB-01C9-49A2-A281-1D3F45460D02}"/>
              </a:ext>
            </a:extLst>
          </p:cNvPr>
          <p:cNvSpPr>
            <a:spLocks noGrp="1"/>
          </p:cNvSpPr>
          <p:nvPr>
            <p:ph type="title"/>
          </p:nvPr>
        </p:nvSpPr>
        <p:spPr>
          <a:xfrm>
            <a:off x="625685" y="-245277"/>
            <a:ext cx="10515600" cy="1325563"/>
          </a:xfrm>
        </p:spPr>
        <p:txBody>
          <a:bodyPr>
            <a:normAutofit/>
          </a:bodyPr>
          <a:lstStyle/>
          <a:p>
            <a:pPr algn="ctr"/>
            <a:r>
              <a:rPr lang="en-SG" b="1" dirty="0">
                <a:solidFill>
                  <a:srgbClr val="FFFFFF"/>
                </a:solidFill>
              </a:rPr>
              <a:t>P</a:t>
            </a:r>
            <a:r>
              <a:rPr lang="en-SG" sz="4000" b="1" dirty="0">
                <a:solidFill>
                  <a:srgbClr val="FFFFFF"/>
                </a:solidFill>
              </a:rPr>
              <a:t>otential Ethical Issues</a:t>
            </a:r>
          </a:p>
        </p:txBody>
      </p:sp>
      <p:sp>
        <p:nvSpPr>
          <p:cNvPr id="3" name="Content Placeholder 2">
            <a:extLst>
              <a:ext uri="{FF2B5EF4-FFF2-40B4-BE49-F238E27FC236}">
                <a16:creationId xmlns:a16="http://schemas.microsoft.com/office/drawing/2014/main" id="{3A13EC08-2363-4393-8EDA-703F8C7EC823}"/>
              </a:ext>
            </a:extLst>
          </p:cNvPr>
          <p:cNvSpPr>
            <a:spLocks noGrp="1"/>
          </p:cNvSpPr>
          <p:nvPr>
            <p:ph idx="1"/>
          </p:nvPr>
        </p:nvSpPr>
        <p:spPr>
          <a:xfrm>
            <a:off x="625685" y="835009"/>
            <a:ext cx="10515600" cy="4792046"/>
          </a:xfrm>
        </p:spPr>
        <p:txBody>
          <a:bodyPr>
            <a:noAutofit/>
          </a:bodyPr>
          <a:lstStyle/>
          <a:p>
            <a:r>
              <a:rPr lang="en-US" sz="1400" b="1" dirty="0">
                <a:solidFill>
                  <a:srgbClr val="FFFFFF"/>
                </a:solidFill>
              </a:rPr>
              <a:t>Fooling Face Unlock </a:t>
            </a:r>
            <a:endParaRPr lang="en-US" sz="1400" b="1" i="0" dirty="0">
              <a:solidFill>
                <a:srgbClr val="FFFFFF"/>
              </a:solidFill>
              <a:effectLst/>
            </a:endParaRPr>
          </a:p>
          <a:p>
            <a:pPr marL="0" indent="0">
              <a:buNone/>
            </a:pPr>
            <a:r>
              <a:rPr lang="en-US" sz="1400" dirty="0">
                <a:solidFill>
                  <a:srgbClr val="FFFFFF"/>
                </a:solidFill>
              </a:rPr>
              <a:t>One of the major drawbacks of face unlock is the threat to individual privacy and the fear of being fooled by using objects or photos of an individual to unlock the device.</a:t>
            </a:r>
          </a:p>
          <a:p>
            <a:pPr marL="0" indent="0">
              <a:buNone/>
            </a:pPr>
            <a:endParaRPr lang="en-US" sz="1400" dirty="0">
              <a:solidFill>
                <a:srgbClr val="FFFFFF"/>
              </a:solidFill>
            </a:endParaRPr>
          </a:p>
          <a:p>
            <a:r>
              <a:rPr lang="en-US" sz="1400" b="1" i="0" dirty="0">
                <a:solidFill>
                  <a:srgbClr val="FFFFFF"/>
                </a:solidFill>
                <a:effectLst/>
              </a:rPr>
              <a:t>Privacy Violation </a:t>
            </a:r>
            <a:r>
              <a:rPr lang="en-US" sz="1400" b="1" dirty="0">
                <a:solidFill>
                  <a:srgbClr val="FFFFFF"/>
                </a:solidFill>
              </a:rPr>
              <a:t>in Public</a:t>
            </a:r>
            <a:endParaRPr lang="en-US" sz="1400" b="1" i="0" dirty="0">
              <a:solidFill>
                <a:srgbClr val="FFFFFF"/>
              </a:solidFill>
              <a:effectLst/>
            </a:endParaRPr>
          </a:p>
          <a:p>
            <a:pPr marL="0" indent="0">
              <a:buNone/>
            </a:pPr>
            <a:r>
              <a:rPr lang="en-US" sz="1400" dirty="0">
                <a:solidFill>
                  <a:srgbClr val="FFFFFF"/>
                </a:solidFill>
              </a:rPr>
              <a:t>People dislike having their faces photographed and stored in a database for unknown purposes in the future.  </a:t>
            </a:r>
          </a:p>
          <a:p>
            <a:pPr marL="0" indent="0">
              <a:buNone/>
            </a:pPr>
            <a:endParaRPr lang="en-US" sz="1400" dirty="0">
              <a:solidFill>
                <a:srgbClr val="FFFFFF"/>
              </a:solidFill>
            </a:endParaRPr>
          </a:p>
          <a:p>
            <a:r>
              <a:rPr lang="en-US" sz="1400" b="1" dirty="0">
                <a:solidFill>
                  <a:srgbClr val="FFFFFF"/>
                </a:solidFill>
              </a:rPr>
              <a:t>Discrimination </a:t>
            </a:r>
          </a:p>
          <a:p>
            <a:pPr marL="0" indent="0">
              <a:buNone/>
            </a:pPr>
            <a:r>
              <a:rPr lang="en-US" sz="1400" i="0" dirty="0">
                <a:solidFill>
                  <a:srgbClr val="FFFFFF"/>
                </a:solidFill>
                <a:effectLst/>
              </a:rPr>
              <a:t>According to the researchers, facial recognition technologies </a:t>
            </a:r>
            <a:r>
              <a:rPr lang="en-US" sz="1400" dirty="0">
                <a:solidFill>
                  <a:srgbClr val="FFFFFF"/>
                </a:solidFill>
              </a:rPr>
              <a:t>tend to have</a:t>
            </a:r>
            <a:r>
              <a:rPr lang="en-US" sz="1050" b="0" i="0" dirty="0">
                <a:solidFill>
                  <a:srgbClr val="333333"/>
                </a:solidFill>
                <a:effectLst/>
                <a:latin typeface="Georgia" panose="02040502050405020303" pitchFamily="18" charset="0"/>
              </a:rPr>
              <a:t> </a:t>
            </a:r>
            <a:r>
              <a:rPr lang="en-US" sz="1400" b="0" i="0" dirty="0">
                <a:effectLst/>
                <a:latin typeface="Georgia" panose="02040502050405020303" pitchFamily="18" charset="0"/>
              </a:rPr>
              <a:t>f</a:t>
            </a:r>
            <a:r>
              <a:rPr lang="en-US" sz="1400" b="0" i="0" dirty="0">
                <a:effectLst/>
              </a:rPr>
              <a:t>alse positives. </a:t>
            </a:r>
            <a:r>
              <a:rPr lang="en-US" sz="1400" dirty="0"/>
              <a:t>T</a:t>
            </a:r>
            <a:r>
              <a:rPr lang="en-US" sz="1400" b="0" i="0" dirty="0">
                <a:effectLst/>
              </a:rPr>
              <a:t>hese false positives occur more regularly with people of color, women, children, and the elderly.</a:t>
            </a:r>
          </a:p>
          <a:p>
            <a:pPr marL="0" indent="0">
              <a:buNone/>
            </a:pPr>
            <a:endParaRPr lang="en-US" sz="1400" dirty="0"/>
          </a:p>
          <a:p>
            <a:r>
              <a:rPr lang="en-SG" sz="1400" b="1" i="0" dirty="0">
                <a:solidFill>
                  <a:srgbClr val="FFFFFF"/>
                </a:solidFill>
                <a:effectLst/>
              </a:rPr>
              <a:t>Face Recognition </a:t>
            </a:r>
            <a:r>
              <a:rPr lang="en-SG" sz="1400" b="1" dirty="0">
                <a:solidFill>
                  <a:srgbClr val="FFFFFF"/>
                </a:solidFill>
              </a:rPr>
              <a:t>in Photos &amp; Social Media</a:t>
            </a:r>
            <a:endParaRPr lang="en-SG" sz="1400" b="1" i="0" dirty="0">
              <a:solidFill>
                <a:srgbClr val="FFFFFF"/>
              </a:solidFill>
              <a:effectLst/>
            </a:endParaRPr>
          </a:p>
          <a:p>
            <a:pPr marL="0" indent="0">
              <a:buNone/>
            </a:pPr>
            <a:r>
              <a:rPr lang="en-US" sz="1400" i="0" dirty="0">
                <a:solidFill>
                  <a:srgbClr val="FFFFFF"/>
                </a:solidFill>
                <a:effectLst/>
              </a:rPr>
              <a:t>Facebook and other social media sites use the technology to identify and tag people in photos. This facial recognition software recognized people in Facebook photos and suggested that users tag these people in the photos, linking them to the tagged person's profile. </a:t>
            </a:r>
            <a:r>
              <a:rPr lang="en-US" sz="1400" dirty="0">
                <a:solidFill>
                  <a:srgbClr val="FFFFFF"/>
                </a:solidFill>
              </a:rPr>
              <a:t>Inaccuracy or identity theft may occur. .  To commit identity fraud, they can collect personal information from individuals, including imagery and video collected from facial scans and stored in database.</a:t>
            </a:r>
          </a:p>
          <a:p>
            <a:pPr marL="0" indent="0">
              <a:buNone/>
            </a:pPr>
            <a:endParaRPr lang="en-US" sz="1400" dirty="0">
              <a:solidFill>
                <a:srgbClr val="FFFFFF"/>
              </a:solidFill>
            </a:endParaRPr>
          </a:p>
          <a:p>
            <a:r>
              <a:rPr lang="en-US" sz="1400" b="1" dirty="0">
                <a:solidFill>
                  <a:srgbClr val="FFFFFF"/>
                </a:solidFill>
              </a:rPr>
              <a:t>Deepfakes</a:t>
            </a:r>
          </a:p>
          <a:p>
            <a:pPr marL="0" indent="0">
              <a:buNone/>
            </a:pPr>
            <a:r>
              <a:rPr lang="en-SG"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Deepfake uses a form of synthetic media to turn something that seems authentic. </a:t>
            </a:r>
            <a:r>
              <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Deepfakes can be used to deceive face recognition, and a data breach can also take a person's facial recognition and use it as a deepfake.</a:t>
            </a:r>
            <a:endParaRPr lang="en-US" sz="1400" dirty="0">
              <a:solidFill>
                <a:srgbClr val="FFFFFF"/>
              </a:solidFill>
            </a:endParaRPr>
          </a:p>
        </p:txBody>
      </p:sp>
    </p:spTree>
    <p:extLst>
      <p:ext uri="{BB962C8B-B14F-4D97-AF65-F5344CB8AC3E}">
        <p14:creationId xmlns:p14="http://schemas.microsoft.com/office/powerpoint/2010/main" val="8777452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BEFBF-45FF-4862-AD9A-B3BDB46A29EA}"/>
              </a:ext>
            </a:extLst>
          </p:cNvPr>
          <p:cNvSpPr>
            <a:spLocks noGrp="1"/>
          </p:cNvSpPr>
          <p:nvPr>
            <p:ph type="title"/>
          </p:nvPr>
        </p:nvSpPr>
        <p:spPr>
          <a:xfrm>
            <a:off x="572493" y="238539"/>
            <a:ext cx="11018520" cy="1434415"/>
          </a:xfrm>
        </p:spPr>
        <p:txBody>
          <a:bodyPr anchor="b">
            <a:normAutofit/>
          </a:bodyPr>
          <a:lstStyle/>
          <a:p>
            <a:r>
              <a:rPr lang="en-US" sz="5400" b="1" dirty="0"/>
              <a:t>Fooling Face Unlock </a:t>
            </a:r>
            <a:endParaRPr lang="en-US" sz="5400" b="1" i="0" dirty="0">
              <a:effectLst/>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7547F0-FD60-4FF6-B617-388FF0B4566D}"/>
              </a:ext>
            </a:extLst>
          </p:cNvPr>
          <p:cNvSpPr>
            <a:spLocks noGrp="1"/>
          </p:cNvSpPr>
          <p:nvPr>
            <p:ph idx="1"/>
          </p:nvPr>
        </p:nvSpPr>
        <p:spPr>
          <a:xfrm>
            <a:off x="572492" y="2071316"/>
            <a:ext cx="7952383" cy="4367584"/>
          </a:xfrm>
        </p:spPr>
        <p:txBody>
          <a:bodyPr anchor="t">
            <a:normAutofit/>
          </a:bodyPr>
          <a:lstStyle/>
          <a:p>
            <a:pPr marL="0" indent="0">
              <a:buNone/>
            </a:pPr>
            <a:endParaRPr lang="en-US" sz="1800" dirty="0"/>
          </a:p>
          <a:p>
            <a:r>
              <a:rPr lang="en-US" sz="1800" dirty="0"/>
              <a:t>Our smartphones, which requires a scan of your face and storage in local memory, are popular device that stores our facial recognition. The next time your phone scans you, it utilizes this information to learn more about your face and open your smartphone. As a result, users are at risk of an individual privacy violation once their facial data are stored.</a:t>
            </a:r>
          </a:p>
          <a:p>
            <a:endParaRPr lang="en-US" sz="1800" dirty="0"/>
          </a:p>
          <a:p>
            <a:r>
              <a:rPr lang="en-US" sz="1800" dirty="0"/>
              <a:t>In most situations, a low-cost phone's facial recognition depends solely on the front-facing camera and some less-than-advanced algorithms, with the occasional use of a flash to improve photo quality.</a:t>
            </a:r>
          </a:p>
          <a:p>
            <a:endParaRPr lang="en-US" sz="1800" dirty="0"/>
          </a:p>
          <a:p>
            <a:r>
              <a:rPr lang="en-US" sz="1800" dirty="0"/>
              <a:t>Certain front facing cameras can be fooled by photos that are printed on paper or shown on a screen. Even betters one can be fooled using a 3-D printed mask. Once fooled, hackers can use device to steal personal information or assets. </a:t>
            </a:r>
          </a:p>
        </p:txBody>
      </p:sp>
      <p:pic>
        <p:nvPicPr>
          <p:cNvPr id="5" name="Picture 4" descr="Two men taking a selfie&#10;&#10;Description automatically generated">
            <a:extLst>
              <a:ext uri="{FF2B5EF4-FFF2-40B4-BE49-F238E27FC236}">
                <a16:creationId xmlns:a16="http://schemas.microsoft.com/office/drawing/2014/main" id="{B5E5AEAD-538C-42B0-AE2F-5FE0A0659D16}"/>
              </a:ext>
            </a:extLst>
          </p:cNvPr>
          <p:cNvPicPr>
            <a:picLocks noChangeAspect="1"/>
          </p:cNvPicPr>
          <p:nvPr/>
        </p:nvPicPr>
        <p:blipFill rotWithShape="1">
          <a:blip r:embed="rId3">
            <a:extLst>
              <a:ext uri="{28A0092B-C50C-407E-A947-70E740481C1C}">
                <a14:useLocalDpi xmlns:a14="http://schemas.microsoft.com/office/drawing/2010/main" val="0"/>
              </a:ext>
            </a:extLst>
          </a:blip>
          <a:srcRect l="11152" r="20540" b="-2"/>
          <a:stretch/>
        </p:blipFill>
        <p:spPr>
          <a:xfrm>
            <a:off x="8809133" y="2389251"/>
            <a:ext cx="2896418" cy="3010662"/>
          </a:xfrm>
          <a:prstGeom prst="rect">
            <a:avLst/>
          </a:prstGeom>
        </p:spPr>
      </p:pic>
      <p:sp>
        <p:nvSpPr>
          <p:cNvPr id="4" name="TextBox 3">
            <a:extLst>
              <a:ext uri="{FF2B5EF4-FFF2-40B4-BE49-F238E27FC236}">
                <a16:creationId xmlns:a16="http://schemas.microsoft.com/office/drawing/2014/main" id="{FC8905E2-6A20-4BC6-8CF7-C732366ED928}"/>
              </a:ext>
            </a:extLst>
          </p:cNvPr>
          <p:cNvSpPr txBox="1"/>
          <p:nvPr/>
        </p:nvSpPr>
        <p:spPr>
          <a:xfrm>
            <a:off x="8806085" y="5574958"/>
            <a:ext cx="3382867" cy="338554"/>
          </a:xfrm>
          <a:prstGeom prst="rect">
            <a:avLst/>
          </a:prstGeom>
          <a:noFill/>
        </p:spPr>
        <p:txBody>
          <a:bodyPr wrap="square" rtlCol="0">
            <a:spAutoFit/>
          </a:bodyPr>
          <a:lstStyle/>
          <a:p>
            <a:r>
              <a:rPr lang="en-SG" sz="1600" dirty="0"/>
              <a:t>Subject holding a 3-D Printed Mask</a:t>
            </a:r>
          </a:p>
        </p:txBody>
      </p:sp>
    </p:spTree>
    <p:extLst>
      <p:ext uri="{BB962C8B-B14F-4D97-AF65-F5344CB8AC3E}">
        <p14:creationId xmlns:p14="http://schemas.microsoft.com/office/powerpoint/2010/main" val="217372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3D810-273D-42C0-8EC7-E59B60E55921}"/>
              </a:ext>
            </a:extLst>
          </p:cNvPr>
          <p:cNvSpPr>
            <a:spLocks noGrp="1"/>
          </p:cNvSpPr>
          <p:nvPr>
            <p:ph type="title"/>
          </p:nvPr>
        </p:nvSpPr>
        <p:spPr>
          <a:xfrm>
            <a:off x="640080" y="329184"/>
            <a:ext cx="6894576" cy="1783080"/>
          </a:xfrm>
        </p:spPr>
        <p:txBody>
          <a:bodyPr anchor="b">
            <a:normAutofit/>
          </a:bodyPr>
          <a:lstStyle/>
          <a:p>
            <a:r>
              <a:rPr lang="en-SG" sz="5400" b="1" dirty="0"/>
              <a:t>Proposed Solution (Fooling Face Unlock)</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CDA044-2F57-4ACC-9CE3-0FA7737967E2}"/>
              </a:ext>
            </a:extLst>
          </p:cNvPr>
          <p:cNvSpPr>
            <a:spLocks noGrp="1"/>
          </p:cNvSpPr>
          <p:nvPr>
            <p:ph idx="1"/>
          </p:nvPr>
        </p:nvSpPr>
        <p:spPr>
          <a:xfrm>
            <a:off x="640079" y="2706624"/>
            <a:ext cx="7732395" cy="3972686"/>
          </a:xfrm>
        </p:spPr>
        <p:txBody>
          <a:bodyPr>
            <a:normAutofit lnSpcReduction="10000"/>
          </a:bodyPr>
          <a:lstStyle/>
          <a:p>
            <a:r>
              <a:rPr lang="en-US" sz="1800" dirty="0"/>
              <a:t>Due to the widespread use of face unlocking without proper hardware, modern phones will have a poorer overall level of security. Fortunately, it isn't the default authentication for the time being as there are different types of authentication methods.</a:t>
            </a:r>
          </a:p>
          <a:p>
            <a:endParaRPr lang="en-US" sz="1800" dirty="0"/>
          </a:p>
          <a:p>
            <a:r>
              <a:rPr lang="en-US" sz="1800" dirty="0"/>
              <a:t>Individuals may want to use authentication methods such as passcode or fingerprint login. A passcode is much far more secure if users keep it a secret compared to face recognition as it uses the user’s biometric data. Fingerprint login are not exactly safer than face recognition, but it continually learns the fingerprint and gets better at recognition over time.</a:t>
            </a:r>
          </a:p>
          <a:p>
            <a:endParaRPr lang="en-US" sz="1800" dirty="0"/>
          </a:p>
          <a:p>
            <a:r>
              <a:rPr lang="en-US" sz="1800" dirty="0"/>
              <a:t>If the person wishes to use face recognition as their authentication method, they should read the phone's face recognition method's details before enabling it. It must be extremely secure in order to avoid falling for photographs or masks, as well as leaking your data.</a:t>
            </a:r>
          </a:p>
          <a:p>
            <a:endParaRPr lang="en-US" sz="1400" dirty="0"/>
          </a:p>
          <a:p>
            <a:endParaRPr lang="en-SG" sz="1400" dirty="0"/>
          </a:p>
        </p:txBody>
      </p:sp>
      <p:pic>
        <p:nvPicPr>
          <p:cNvPr id="15" name="Picture 14" descr="Graphical user interface, application&#10;&#10;Description automatically generated">
            <a:extLst>
              <a:ext uri="{FF2B5EF4-FFF2-40B4-BE49-F238E27FC236}">
                <a16:creationId xmlns:a16="http://schemas.microsoft.com/office/drawing/2014/main" id="{51E5B841-A1CB-40D7-9C06-F485FB3EC504}"/>
              </a:ext>
            </a:extLst>
          </p:cNvPr>
          <p:cNvPicPr>
            <a:picLocks noChangeAspect="1"/>
          </p:cNvPicPr>
          <p:nvPr/>
        </p:nvPicPr>
        <p:blipFill rotWithShape="1">
          <a:blip r:embed="rId3">
            <a:extLst>
              <a:ext uri="{28A0092B-C50C-407E-A947-70E740481C1C}">
                <a14:useLocalDpi xmlns:a14="http://schemas.microsoft.com/office/drawing/2010/main" val="0"/>
              </a:ext>
            </a:extLst>
          </a:blip>
          <a:srcRect l="26662" r="1184"/>
          <a:stretch/>
        </p:blipFill>
        <p:spPr>
          <a:xfrm>
            <a:off x="9127224" y="712255"/>
            <a:ext cx="2599358" cy="2701886"/>
          </a:xfrm>
          <a:prstGeom prst="rect">
            <a:avLst/>
          </a:prstGeom>
        </p:spPr>
      </p:pic>
      <p:pic>
        <p:nvPicPr>
          <p:cNvPr id="28" name="Picture 27" descr="A screen shot of a cell phone&#10;&#10;Description automatically generated with low confidence">
            <a:extLst>
              <a:ext uri="{FF2B5EF4-FFF2-40B4-BE49-F238E27FC236}">
                <a16:creationId xmlns:a16="http://schemas.microsoft.com/office/drawing/2014/main" id="{9ED3A27F-7D33-43D4-9486-38C2EF6B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191" y="4079193"/>
            <a:ext cx="2773425" cy="2176272"/>
          </a:xfrm>
          <a:prstGeom prst="rect">
            <a:avLst/>
          </a:prstGeom>
        </p:spPr>
      </p:pic>
      <p:sp>
        <p:nvSpPr>
          <p:cNvPr id="4" name="TextBox 3">
            <a:extLst>
              <a:ext uri="{FF2B5EF4-FFF2-40B4-BE49-F238E27FC236}">
                <a16:creationId xmlns:a16="http://schemas.microsoft.com/office/drawing/2014/main" id="{DFB607EC-3FC6-4472-BD32-7846658BA4CA}"/>
              </a:ext>
            </a:extLst>
          </p:cNvPr>
          <p:cNvSpPr txBox="1"/>
          <p:nvPr/>
        </p:nvSpPr>
        <p:spPr>
          <a:xfrm>
            <a:off x="9040191" y="3502751"/>
            <a:ext cx="2773425" cy="338554"/>
          </a:xfrm>
          <a:prstGeom prst="rect">
            <a:avLst/>
          </a:prstGeom>
          <a:noFill/>
        </p:spPr>
        <p:txBody>
          <a:bodyPr wrap="square" rtlCol="0">
            <a:spAutoFit/>
          </a:bodyPr>
          <a:lstStyle/>
          <a:p>
            <a:pPr algn="ctr"/>
            <a:r>
              <a:rPr lang="en-SG" sz="1600" dirty="0"/>
              <a:t>Fingerprint Login</a:t>
            </a:r>
          </a:p>
        </p:txBody>
      </p:sp>
      <p:sp>
        <p:nvSpPr>
          <p:cNvPr id="5" name="TextBox 4">
            <a:extLst>
              <a:ext uri="{FF2B5EF4-FFF2-40B4-BE49-F238E27FC236}">
                <a16:creationId xmlns:a16="http://schemas.microsoft.com/office/drawing/2014/main" id="{E5F9B2DD-F2B1-491C-940F-2C837A8117A6}"/>
              </a:ext>
            </a:extLst>
          </p:cNvPr>
          <p:cNvSpPr txBox="1"/>
          <p:nvPr/>
        </p:nvSpPr>
        <p:spPr>
          <a:xfrm>
            <a:off x="9179747" y="6309978"/>
            <a:ext cx="2633869" cy="338554"/>
          </a:xfrm>
          <a:prstGeom prst="rect">
            <a:avLst/>
          </a:prstGeom>
          <a:noFill/>
        </p:spPr>
        <p:txBody>
          <a:bodyPr wrap="square" rtlCol="0">
            <a:spAutoFit/>
          </a:bodyPr>
          <a:lstStyle/>
          <a:p>
            <a:pPr algn="ctr"/>
            <a:r>
              <a:rPr lang="en-SG" sz="1600" dirty="0"/>
              <a:t>Passcode Login</a:t>
            </a:r>
          </a:p>
        </p:txBody>
      </p:sp>
    </p:spTree>
    <p:extLst>
      <p:ext uri="{BB962C8B-B14F-4D97-AF65-F5344CB8AC3E}">
        <p14:creationId xmlns:p14="http://schemas.microsoft.com/office/powerpoint/2010/main" val="172980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53D6E-EDF3-4B40-8023-A881231F372C}"/>
              </a:ext>
            </a:extLst>
          </p:cNvPr>
          <p:cNvSpPr>
            <a:spLocks noGrp="1"/>
          </p:cNvSpPr>
          <p:nvPr>
            <p:ph type="title"/>
          </p:nvPr>
        </p:nvSpPr>
        <p:spPr>
          <a:xfrm>
            <a:off x="572493" y="238539"/>
            <a:ext cx="11018520" cy="1434415"/>
          </a:xfrm>
        </p:spPr>
        <p:txBody>
          <a:bodyPr anchor="b">
            <a:normAutofit/>
          </a:bodyPr>
          <a:lstStyle/>
          <a:p>
            <a:r>
              <a:rPr lang="en-SG" sz="5400" b="1" dirty="0"/>
              <a:t>Privacy Violation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B697BF-60DD-404E-9EC8-29D0EB693AA1}"/>
              </a:ext>
            </a:extLst>
          </p:cNvPr>
          <p:cNvSpPr>
            <a:spLocks noGrp="1"/>
          </p:cNvSpPr>
          <p:nvPr>
            <p:ph idx="1"/>
          </p:nvPr>
        </p:nvSpPr>
        <p:spPr>
          <a:xfrm>
            <a:off x="572493" y="2192452"/>
            <a:ext cx="6713552" cy="4281102"/>
          </a:xfrm>
        </p:spPr>
        <p:txBody>
          <a:bodyPr anchor="t">
            <a:normAutofit fontScale="92500" lnSpcReduction="10000"/>
          </a:bodyPr>
          <a:lstStyle/>
          <a:p>
            <a:r>
              <a:rPr lang="en-US" sz="1800" dirty="0"/>
              <a:t>Facial recognition may violate the rights to privacy. Public places have been flooded with surveillance camera networks. When combined, these systems can determine where we've been, who we've been with, and what we've been doing. All of this is predicated on a single, unchangeable marker which is our own faces. </a:t>
            </a:r>
          </a:p>
          <a:p>
            <a:endParaRPr lang="en-US" sz="1800" dirty="0"/>
          </a:p>
          <a:p>
            <a:r>
              <a:rPr lang="en-US" sz="1800" dirty="0"/>
              <a:t>Face recognition in a surveillance situation is promoted as an attempt to increase security which plainly comes at a cost of a </a:t>
            </a:r>
            <a:r>
              <a:rPr lang="en-US" sz="1800" b="0" i="0" dirty="0">
                <a:effectLst/>
              </a:rPr>
              <a:t>potential breach of privacy where individuals feel uncomfortable due to the lack of permission of collection on their facial recognition data. </a:t>
            </a:r>
            <a:endParaRPr lang="en-US" sz="1800" dirty="0"/>
          </a:p>
          <a:p>
            <a:endParaRPr lang="en-US" sz="1800" dirty="0"/>
          </a:p>
          <a:p>
            <a:r>
              <a:rPr lang="en-US" sz="1800" dirty="0"/>
              <a:t>Face recognition privacy concerns also comes from improper data storage, which exposes face ID to potential security threats. Face recognition data is still stored on local servers in many organizations. Persistent hackers are more likely to gain access through this route unless you have a team of IT security experts on hand to maintain network security 24/7.</a:t>
            </a:r>
            <a:endParaRPr lang="en-SG" sz="1800" dirty="0"/>
          </a:p>
        </p:txBody>
      </p:sp>
      <p:pic>
        <p:nvPicPr>
          <p:cNvPr id="5" name="Picture 4" descr="A picture containing text&#10;&#10;Description automatically generated">
            <a:extLst>
              <a:ext uri="{FF2B5EF4-FFF2-40B4-BE49-F238E27FC236}">
                <a16:creationId xmlns:a16="http://schemas.microsoft.com/office/drawing/2014/main" id="{114D0CBD-F2BE-4892-8D08-0693B0A57BFC}"/>
              </a:ext>
            </a:extLst>
          </p:cNvPr>
          <p:cNvPicPr>
            <a:picLocks noChangeAspect="1"/>
          </p:cNvPicPr>
          <p:nvPr/>
        </p:nvPicPr>
        <p:blipFill rotWithShape="1">
          <a:blip r:embed="rId3">
            <a:extLst>
              <a:ext uri="{28A0092B-C50C-407E-A947-70E740481C1C}">
                <a14:useLocalDpi xmlns:a14="http://schemas.microsoft.com/office/drawing/2010/main" val="0"/>
              </a:ext>
            </a:extLst>
          </a:blip>
          <a:srcRect l="24309" r="21636"/>
          <a:stretch/>
        </p:blipFill>
        <p:spPr>
          <a:xfrm>
            <a:off x="7675658" y="2093976"/>
            <a:ext cx="3941064" cy="4096512"/>
          </a:xfrm>
          <a:prstGeom prst="rect">
            <a:avLst/>
          </a:prstGeom>
        </p:spPr>
      </p:pic>
      <p:sp>
        <p:nvSpPr>
          <p:cNvPr id="4" name="TextBox 3">
            <a:extLst>
              <a:ext uri="{FF2B5EF4-FFF2-40B4-BE49-F238E27FC236}">
                <a16:creationId xmlns:a16="http://schemas.microsoft.com/office/drawing/2014/main" id="{95A8362D-2286-4847-91F3-7D32DFCCD572}"/>
              </a:ext>
            </a:extLst>
          </p:cNvPr>
          <p:cNvSpPr txBox="1"/>
          <p:nvPr/>
        </p:nvSpPr>
        <p:spPr>
          <a:xfrm>
            <a:off x="7941365" y="6233378"/>
            <a:ext cx="3675357" cy="584775"/>
          </a:xfrm>
          <a:prstGeom prst="rect">
            <a:avLst/>
          </a:prstGeom>
          <a:noFill/>
        </p:spPr>
        <p:txBody>
          <a:bodyPr wrap="square" rtlCol="0">
            <a:spAutoFit/>
          </a:bodyPr>
          <a:lstStyle/>
          <a:p>
            <a:pPr algn="ctr"/>
            <a:r>
              <a:rPr lang="en-SG" sz="1600" dirty="0"/>
              <a:t>Example of how </a:t>
            </a:r>
            <a:r>
              <a:rPr lang="en-US" sz="1600" dirty="0"/>
              <a:t>surveillance camera networks works</a:t>
            </a:r>
            <a:endParaRPr lang="en-SG" sz="1600" dirty="0"/>
          </a:p>
        </p:txBody>
      </p:sp>
    </p:spTree>
    <p:extLst>
      <p:ext uri="{BB962C8B-B14F-4D97-AF65-F5344CB8AC3E}">
        <p14:creationId xmlns:p14="http://schemas.microsoft.com/office/powerpoint/2010/main" val="366642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C1169-BE52-4636-A89D-E58DEA415194}"/>
              </a:ext>
            </a:extLst>
          </p:cNvPr>
          <p:cNvSpPr>
            <a:spLocks noGrp="1"/>
          </p:cNvSpPr>
          <p:nvPr>
            <p:ph type="title"/>
          </p:nvPr>
        </p:nvSpPr>
        <p:spPr>
          <a:xfrm>
            <a:off x="572493" y="238539"/>
            <a:ext cx="11018520" cy="1434415"/>
          </a:xfrm>
        </p:spPr>
        <p:txBody>
          <a:bodyPr anchor="b">
            <a:normAutofit/>
          </a:bodyPr>
          <a:lstStyle/>
          <a:p>
            <a:r>
              <a:rPr lang="en-SG" sz="5400" b="1" dirty="0"/>
              <a:t>Proposed Solution (Privacy Violation)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2E935D-7F17-4D56-95D9-AA89B597FCAA}"/>
              </a:ext>
            </a:extLst>
          </p:cNvPr>
          <p:cNvSpPr>
            <a:spLocks noGrp="1"/>
          </p:cNvSpPr>
          <p:nvPr>
            <p:ph idx="1"/>
          </p:nvPr>
        </p:nvSpPr>
        <p:spPr>
          <a:xfrm>
            <a:off x="572493" y="2071316"/>
            <a:ext cx="6713552" cy="4119172"/>
          </a:xfrm>
        </p:spPr>
        <p:txBody>
          <a:bodyPr anchor="t">
            <a:normAutofit/>
          </a:bodyPr>
          <a:lstStyle/>
          <a:p>
            <a:r>
              <a:rPr lang="en-SG" sz="1900" dirty="0"/>
              <a:t>There is no actual solution to such issue. Many individuals has voiced their concerns regarding their violation of privacy. </a:t>
            </a:r>
            <a:r>
              <a:rPr lang="en-US" sz="1900" dirty="0"/>
              <a:t>Considering these threats, various governments and organizations throughout the world have begun enforcing more rules and regulations to ensure that such technology are not misused. </a:t>
            </a:r>
          </a:p>
          <a:p>
            <a:endParaRPr lang="en-US" sz="1900" dirty="0"/>
          </a:p>
          <a:p>
            <a:r>
              <a:rPr lang="en-US" sz="1900" dirty="0"/>
              <a:t>Rather than being used in a variety of public places, surveillance camera with facial recognition technology should be used in high-security facilities with given notice such as banks, restricted areas, airports or places with a high crime rate. This would make it easier for people to comprehend and feel protected, as well as aid authorities in locating criminals spotted by the face recognition technology.</a:t>
            </a:r>
          </a:p>
        </p:txBody>
      </p:sp>
      <p:pic>
        <p:nvPicPr>
          <p:cNvPr id="5" name="Picture 4" descr="Graphical user interface, website&#10;&#10;Description automatically generated">
            <a:extLst>
              <a:ext uri="{FF2B5EF4-FFF2-40B4-BE49-F238E27FC236}">
                <a16:creationId xmlns:a16="http://schemas.microsoft.com/office/drawing/2014/main" id="{8367F7B4-1815-47A8-8EA4-36019074F547}"/>
              </a:ext>
            </a:extLst>
          </p:cNvPr>
          <p:cNvPicPr>
            <a:picLocks noChangeAspect="1"/>
          </p:cNvPicPr>
          <p:nvPr/>
        </p:nvPicPr>
        <p:blipFill rotWithShape="1">
          <a:blip r:embed="rId3">
            <a:extLst>
              <a:ext uri="{28A0092B-C50C-407E-A947-70E740481C1C}">
                <a14:useLocalDpi xmlns:a14="http://schemas.microsoft.com/office/drawing/2010/main" val="0"/>
              </a:ext>
            </a:extLst>
          </a:blip>
          <a:srcRect l="36592" r="9294" b="2"/>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D761CC01-A1E1-4C3B-81AA-004DCF436198}"/>
              </a:ext>
            </a:extLst>
          </p:cNvPr>
          <p:cNvSpPr txBox="1"/>
          <p:nvPr/>
        </p:nvSpPr>
        <p:spPr>
          <a:xfrm>
            <a:off x="7675658" y="6211669"/>
            <a:ext cx="4350690" cy="584775"/>
          </a:xfrm>
          <a:prstGeom prst="rect">
            <a:avLst/>
          </a:prstGeom>
          <a:noFill/>
        </p:spPr>
        <p:txBody>
          <a:bodyPr wrap="square" rtlCol="0">
            <a:spAutoFit/>
          </a:bodyPr>
          <a:lstStyle/>
          <a:p>
            <a:pPr algn="ctr"/>
            <a:r>
              <a:rPr lang="en-SG" sz="1600" dirty="0"/>
              <a:t>A law enforcer making use of facial recognition to identify suspects</a:t>
            </a:r>
          </a:p>
        </p:txBody>
      </p:sp>
    </p:spTree>
    <p:extLst>
      <p:ext uri="{BB962C8B-B14F-4D97-AF65-F5344CB8AC3E}">
        <p14:creationId xmlns:p14="http://schemas.microsoft.com/office/powerpoint/2010/main" val="3716617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TotalTime>
  <Words>3351</Words>
  <Application>Microsoft Office PowerPoint</Application>
  <PresentationFormat>Widescreen</PresentationFormat>
  <Paragraphs>190</Paragraphs>
  <Slides>17</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Arimo</vt:lpstr>
      <vt:lpstr>Calibri</vt:lpstr>
      <vt:lpstr>Calibri Light</vt:lpstr>
      <vt:lpstr>charter</vt:lpstr>
      <vt:lpstr>Georgia</vt:lpstr>
      <vt:lpstr>Georgia Pro</vt:lpstr>
      <vt:lpstr>GuardianTextEgyptian</vt:lpstr>
      <vt:lpstr>Harding</vt:lpstr>
      <vt:lpstr>Karla</vt:lpstr>
      <vt:lpstr>MuseoSans</vt:lpstr>
      <vt:lpstr>Roboto</vt:lpstr>
      <vt:lpstr>Office Theme</vt:lpstr>
      <vt:lpstr>AI &amp; Ethics Project Presentation  Facial Recognition </vt:lpstr>
      <vt:lpstr>Introduction to Facial Recognition </vt:lpstr>
      <vt:lpstr>How it works</vt:lpstr>
      <vt:lpstr>Purposes of Facial Recognition</vt:lpstr>
      <vt:lpstr>Potential Ethical Issues</vt:lpstr>
      <vt:lpstr>Fooling Face Unlock </vt:lpstr>
      <vt:lpstr>Proposed Solution (Fooling Face Unlock)</vt:lpstr>
      <vt:lpstr>Privacy Violation </vt:lpstr>
      <vt:lpstr>Proposed Solution (Privacy Violation) </vt:lpstr>
      <vt:lpstr>Discrimination </vt:lpstr>
      <vt:lpstr>Proposed Solution (Discrimination) </vt:lpstr>
      <vt:lpstr> Recognition system in Photos &amp; Social Media </vt:lpstr>
      <vt:lpstr>Proposed Solution (Face Recognition in Photos &amp; Social Media)</vt:lpstr>
      <vt:lpstr>Deepfakes</vt:lpstr>
      <vt:lpstr>Proposed Solution (Deep Fakes)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&amp; Ethics Project Presentation</dc:title>
  <dc:creator>juliuschanjq@outlook.com</dc:creator>
  <cp:lastModifiedBy>juliuschanjq@outlook.com</cp:lastModifiedBy>
  <cp:revision>62</cp:revision>
  <dcterms:created xsi:type="dcterms:W3CDTF">2021-11-12T11:25:55Z</dcterms:created>
  <dcterms:modified xsi:type="dcterms:W3CDTF">2022-02-10T06:12:44Z</dcterms:modified>
</cp:coreProperties>
</file>